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9"/>
  </p:notesMasterIdLst>
  <p:handoutMasterIdLst>
    <p:handoutMasterId r:id="rId20"/>
  </p:handoutMasterIdLst>
  <p:sldIdLst>
    <p:sldId id="699" r:id="rId2"/>
    <p:sldId id="700" r:id="rId3"/>
    <p:sldId id="677" r:id="rId4"/>
    <p:sldId id="535" r:id="rId5"/>
    <p:sldId id="539" r:id="rId6"/>
    <p:sldId id="541" r:id="rId7"/>
    <p:sldId id="543" r:id="rId8"/>
    <p:sldId id="545" r:id="rId9"/>
    <p:sldId id="403" r:id="rId10"/>
    <p:sldId id="427" r:id="rId11"/>
    <p:sldId id="552" r:id="rId12"/>
    <p:sldId id="695" r:id="rId13"/>
    <p:sldId id="554" r:id="rId14"/>
    <p:sldId id="429" r:id="rId15"/>
    <p:sldId id="696" r:id="rId16"/>
    <p:sldId id="697" r:id="rId17"/>
    <p:sldId id="698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6699FF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750" autoAdjust="0"/>
    <p:restoredTop sz="94660"/>
  </p:normalViewPr>
  <p:slideViewPr>
    <p:cSldViewPr showGuides="1">
      <p:cViewPr varScale="1">
        <p:scale>
          <a:sx n="46" d="100"/>
          <a:sy n="46" d="100"/>
        </p:scale>
        <p:origin x="58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18A3D80-A44F-443C-B4A1-3728904F87D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14573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E934238-1800-478F-82E3-AFC84DDBFC1B}" type="datetimeFigureOut">
              <a:rPr lang="en-US" altLang="el-GR"/>
              <a:pPr>
                <a:defRPr/>
              </a:pPr>
              <a:t>19-Nov-20</a:t>
            </a:fld>
            <a:endParaRPr lang="en-US" alt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1F76F45-B20A-42F0-99BA-BBD151E044F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95269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l-GR" altLang="el-GR" smtClean="0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</p:grpSp>
        </p:grpSp>
      </p:grpSp>
      <p:sp>
        <p:nvSpPr>
          <p:cNvPr id="11168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168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3A716-5D4A-4267-B8E8-60224E0A0F0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2515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8AB74-747B-4BA7-BCF6-C9A0109198E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862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85B36-59C0-42FC-8808-4156F36818A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4432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B9E9-91C9-421C-B743-285A664B1D4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9283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C4216-0981-4E2D-B31D-782BDADC8F4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8334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F725C-130C-4D92-9ED3-7AD3FB30775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0488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EA920-8B72-4A77-867B-D1C5AC6EE5B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7337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C3746-24FA-43A8-A68E-41F4D4FA04B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7637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B91A0-BDBB-4D99-BDAD-3376F3EF035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3039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15B27-259A-417D-8DC0-A54858257BF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4598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6718-3DA3-4BE6-ACEC-46391F193AE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0638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l-GR" altLang="el-GR" smtClean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059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59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061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062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064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065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</p:grpSp>
        </p:grpSp>
      </p:grpSp>
      <p:sp>
        <p:nvSpPr>
          <p:cNvPr id="1106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066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66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066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066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737E69E-5B0C-4311-8C5C-7CAA404619E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25" r:id="rId1"/>
    <p:sldLayoutId id="2147484315" r:id="rId2"/>
    <p:sldLayoutId id="2147484316" r:id="rId3"/>
    <p:sldLayoutId id="2147484317" r:id="rId4"/>
    <p:sldLayoutId id="2147484318" r:id="rId5"/>
    <p:sldLayoutId id="2147484319" r:id="rId6"/>
    <p:sldLayoutId id="2147484320" r:id="rId7"/>
    <p:sldLayoutId id="2147484321" r:id="rId8"/>
    <p:sldLayoutId id="2147484322" r:id="rId9"/>
    <p:sldLayoutId id="2147484323" r:id="rId10"/>
    <p:sldLayoutId id="214748432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cy/url?sa=i&amp;rct=j&amp;q=&amp;esrc=s&amp;source=images&amp;cd=&amp;cad=rja&amp;uact=8&amp;ved=0CAcQjRxqFQoTCI6myYSsrcgCFQG_Ggodn3cAIA&amp;url=http%3A%2F%2Flight.physics.auth.gr%2Fhistory%2Fancient%2Fancient_cosmology.html&amp;psig=AFQjCNGD2_2ZjtmrG4ea4_OyjTvo9eue3Q&amp;ust=1444203639299556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google.com.cy/url?sa=i&amp;rct=j&amp;q=&amp;esrc=s&amp;source=images&amp;cd=&amp;cad=rja&amp;uact=8&amp;ved=0ahUKEwir0qaGluPWAhWqAJoKHS80AToQjRwIBw&amp;url=http%3A%2F%2Fwww.clker.com%2Fclipart-179851.html&amp;psig=AOvVaw3S2gKG6o_A1sWsBUwta9R8&amp;ust=150762576672578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cy/url?sa=i&amp;rct=j&amp;q=&amp;esrc=s&amp;source=images&amp;cd=&amp;cad=rja&amp;uact=8&amp;ved=0ahUKEwjjhvPCluPWAhWiC5oKHRG6CWEQjRwIBw&amp;url=http%3A%2F%2Fwww.clipartpanda.com%2Fclipart_images%2Fchild-talking-clip-art-of-45782858&amp;psig=AOvVaw0SPwGMZA_-Hm-EN3zuLAb_&amp;ust=150762593026517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pic>
        <p:nvPicPr>
          <p:cNvPr id="5123" name="Picture 7" descr="j02324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725" y="3573463"/>
            <a:ext cx="3384550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42938" y="2216150"/>
            <a:ext cx="7858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l-GR" altLang="el-GR" sz="5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Το όραμα μας </a:t>
            </a:r>
          </a:p>
          <a:p>
            <a:pPr algn="ctr" eaLnBrk="1" hangingPunct="1">
              <a:defRPr/>
            </a:pPr>
            <a:r>
              <a:rPr lang="en-US" altLang="el-G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l-GR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l-GR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928813" y="5929313"/>
            <a:ext cx="533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Σχολική χρονιά 20</a:t>
            </a:r>
            <a:r>
              <a:rPr lang="en-US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785813" y="571500"/>
            <a:ext cx="7777162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l-GR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Δημόσιο Νηπιαγωγείο</a:t>
            </a:r>
            <a:r>
              <a:rPr lang="en-US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l-GR" altLang="el-GR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l-GR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Ποταμού Γερμασόγειας Α΄</a:t>
            </a:r>
            <a:r>
              <a:rPr lang="en-US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l-GR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altLang="el-GR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altLang="el-GR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427163" y="0"/>
            <a:ext cx="5397500" cy="863600"/>
          </a:xfrm>
        </p:spPr>
        <p:txBody>
          <a:bodyPr/>
          <a:lstStyle/>
          <a:p>
            <a:pPr>
              <a:defRPr/>
            </a:pPr>
            <a:r>
              <a:rPr lang="el-GR" b="1" u="sng" dirty="0" smtClean="0"/>
              <a:t>Πλούταρχος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50825" y="1125538"/>
            <a:ext cx="4608513" cy="5472112"/>
          </a:xfrm>
        </p:spPr>
        <p:txBody>
          <a:bodyPr/>
          <a:lstStyle/>
          <a:p>
            <a:pPr>
              <a:defRPr/>
            </a:pPr>
            <a:r>
              <a:rPr lang="el-GR" sz="4800" dirty="0" smtClean="0">
                <a:latin typeface="Times New Roman" pitchFamily="18" charset="0"/>
                <a:cs typeface="Times New Roman" pitchFamily="18" charset="0"/>
              </a:rPr>
              <a:t>Ο νους δεν είναι σκεύος</a:t>
            </a:r>
          </a:p>
          <a:p>
            <a:pPr>
              <a:defRPr/>
            </a:pPr>
            <a:r>
              <a:rPr lang="el-GR" sz="4800" dirty="0" smtClean="0">
                <a:latin typeface="Times New Roman" pitchFamily="18" charset="0"/>
                <a:cs typeface="Times New Roman" pitchFamily="18" charset="0"/>
              </a:rPr>
              <a:t> για να το γεμίσουμε αλλά...</a:t>
            </a:r>
          </a:p>
          <a:p>
            <a:pPr>
              <a:defRPr/>
            </a:pPr>
            <a:r>
              <a:rPr lang="el-GR" sz="4800" dirty="0" smtClean="0">
                <a:latin typeface="Times New Roman" pitchFamily="18" charset="0"/>
                <a:cs typeface="Times New Roman" pitchFamily="18" charset="0"/>
              </a:rPr>
              <a:t> φωτιά για να την ανάψουμε.</a:t>
            </a:r>
          </a:p>
          <a:p>
            <a:pPr>
              <a:defRPr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2" descr="D:\Documents and Settings\Administrator\Local Settings\Temporary Internet Files\Content.IE5\022QAYQY\MM900236357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13" y="681038"/>
            <a:ext cx="4067175" cy="61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AutoShape 6" descr="Αποτέλεσμα εικόνας για Ο ΑΡΧΑΊΟς πΛΟΎΤΑΡΧΟς ΉΤΑΝ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pic>
        <p:nvPicPr>
          <p:cNvPr id="14342" name="Picture 8" descr="http://light.physics.auth.gr/images/history/ancient/thale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100" y="71438"/>
            <a:ext cx="18669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2" name="Curved Connector 4"/>
          <p:cNvCxnSpPr>
            <a:cxnSpLocks noChangeShapeType="1"/>
          </p:cNvCxnSpPr>
          <p:nvPr/>
        </p:nvCxnSpPr>
        <p:spPr bwMode="auto">
          <a:xfrm>
            <a:off x="474663" y="49213"/>
            <a:ext cx="3592512" cy="2300287"/>
          </a:xfrm>
          <a:prstGeom prst="curvedConnector3">
            <a:avLst>
              <a:gd name="adj1" fmla="val 50000"/>
            </a:avLst>
          </a:prstGeom>
          <a:noFill/>
          <a:ln w="53975" algn="ctr">
            <a:solidFill>
              <a:srgbClr val="FF0000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63" name="Smiley Face 7"/>
          <p:cNvSpPr>
            <a:spLocks noChangeArrowheads="1"/>
          </p:cNvSpPr>
          <p:nvPr/>
        </p:nvSpPr>
        <p:spPr bwMode="auto">
          <a:xfrm>
            <a:off x="0" y="2349500"/>
            <a:ext cx="3792538" cy="345598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28575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Δημιουργικότητα!!</a:t>
            </a:r>
            <a:endParaRPr lang="en-US" altLang="el-GR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Rounded Rectangle 1"/>
          <p:cNvSpPr>
            <a:spLocks noChangeArrowheads="1"/>
          </p:cNvSpPr>
          <p:nvPr/>
        </p:nvSpPr>
        <p:spPr bwMode="auto">
          <a:xfrm>
            <a:off x="3697288" y="333375"/>
            <a:ext cx="5297487" cy="158273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ΟΧΙ ΜΟΝΟ ΕΤΟΙΜΕΣ ΓΝΩΣΕΙΣ</a:t>
            </a:r>
            <a:endParaRPr lang="en-US" altLang="el-GR" sz="40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5" name="Rounded Rectangle 1"/>
          <p:cNvSpPr>
            <a:spLocks noChangeArrowheads="1"/>
          </p:cNvSpPr>
          <p:nvPr/>
        </p:nvSpPr>
        <p:spPr bwMode="auto">
          <a:xfrm>
            <a:off x="3924300" y="2060575"/>
            <a:ext cx="5070475" cy="446405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1750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40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Πλούσιο και δημιουργικό</a:t>
            </a:r>
            <a:r>
              <a:rPr lang="el-GR" altLang="el-GR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οικογενειακό και σχολικό περιβάλλον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ΜΑΘΑΙΝΩ ΠΩΣ ΝΑ ΜΑΘΑΙΝΩ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l-GR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1963" y="0"/>
            <a:ext cx="8175625" cy="5453063"/>
          </a:xfrm>
        </p:spPr>
        <p:txBody>
          <a:bodyPr/>
          <a:lstStyle/>
          <a:p>
            <a:pPr marL="457200" indent="-457200" algn="ctr">
              <a:buFont typeface="Wingdings" panose="05000000000000000000" pitchFamily="2" charset="2"/>
              <a:buNone/>
              <a:defRPr/>
            </a:pPr>
            <a:r>
              <a:rPr lang="el-GR" altLang="el-GR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Όλα τα παιδιά να βελτιωθούν </a:t>
            </a:r>
            <a:endParaRPr lang="en-US" altLang="el-GR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None/>
              <a:defRPr/>
            </a:pPr>
            <a:r>
              <a:rPr lang="el-GR" altLang="el-G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 μέγιστο </a:t>
            </a:r>
          </a:p>
          <a:p>
            <a:pPr marL="457200" indent="-457200" algn="ctr">
              <a:buFont typeface="Wingdings" panose="05000000000000000000" pitchFamily="2" charset="2"/>
              <a:buNone/>
              <a:defRPr/>
            </a:pPr>
            <a:r>
              <a:rPr lang="el-GR" altLang="el-G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των δυνατοτήτων τους.</a:t>
            </a:r>
          </a:p>
          <a:p>
            <a:pPr marL="457200" indent="-457200" algn="ctr">
              <a:buFont typeface="Wingdings" panose="05000000000000000000" pitchFamily="2" charset="2"/>
              <a:buNone/>
              <a:defRPr/>
            </a:pPr>
            <a:r>
              <a:rPr lang="el-GR" altLang="el-G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ΠΡΟΧΩΡΑΩ ΜΠΡΟΣΤΑ</a:t>
            </a:r>
          </a:p>
          <a:p>
            <a:pPr marL="457200" indent="-457200" algn="ctr">
              <a:buFont typeface="Wingdings" panose="05000000000000000000" pitchFamily="2" charset="2"/>
              <a:buNone/>
              <a:defRPr/>
            </a:pPr>
            <a:r>
              <a:rPr lang="el-GR" altLang="el-GR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ΧΩΡΙΣ ΔΕΚΑΝΙΚΙΑ</a:t>
            </a:r>
            <a:endParaRPr lang="en-US" altLang="el-GR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endParaRPr lang="el-GR" altLang="el-GR" sz="2400" dirty="0" smtClean="0">
              <a:cs typeface="Arial" charset="0"/>
            </a:endParaRPr>
          </a:p>
        </p:txBody>
      </p:sp>
      <p:sp>
        <p:nvSpPr>
          <p:cNvPr id="16387" name="Notched Right Arrow 5"/>
          <p:cNvSpPr>
            <a:spLocks noChangeArrowheads="1"/>
          </p:cNvSpPr>
          <p:nvPr/>
        </p:nvSpPr>
        <p:spPr bwMode="auto">
          <a:xfrm>
            <a:off x="3825875" y="4510088"/>
            <a:ext cx="5072063" cy="2357437"/>
          </a:xfrm>
          <a:prstGeom prst="notchedRightArrow">
            <a:avLst>
              <a:gd name="adj1" fmla="val 50000"/>
              <a:gd name="adj2" fmla="val 5000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ΑΥΤΟΝΟΜΙΑ</a:t>
            </a:r>
            <a:endParaRPr lang="en-US" altLang="el-GR" sz="4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AutoShape 5" descr="Image result for kids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miley Face 1"/>
          <p:cNvSpPr>
            <a:spLocks noChangeArrowheads="1"/>
          </p:cNvSpPr>
          <p:nvPr/>
        </p:nvSpPr>
        <p:spPr bwMode="auto">
          <a:xfrm>
            <a:off x="250825" y="188913"/>
            <a:ext cx="8532813" cy="6669087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28575" algn="ctr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l-GR" sz="180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l-GR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l-GR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l-GR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AYTONOMIA!!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763713" y="620713"/>
            <a:ext cx="5399087" cy="863600"/>
          </a:xfrm>
        </p:spPr>
        <p:txBody>
          <a:bodyPr/>
          <a:lstStyle/>
          <a:p>
            <a:pPr>
              <a:defRPr/>
            </a:pPr>
            <a:r>
              <a:rPr lang="el-GR" b="1" u="sng" dirty="0" smtClean="0"/>
              <a:t>Ρουσσώ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50825" y="1773238"/>
            <a:ext cx="4608513" cy="5472112"/>
          </a:xfrm>
        </p:spPr>
        <p:txBody>
          <a:bodyPr/>
          <a:lstStyle/>
          <a:p>
            <a:pPr>
              <a:defRPr/>
            </a:pPr>
            <a:r>
              <a:rPr lang="el-GR" sz="7200" dirty="0" smtClean="0">
                <a:latin typeface="Times New Roman" pitchFamily="18" charset="0"/>
                <a:cs typeface="Times New Roman" pitchFamily="18" charset="0"/>
              </a:rPr>
              <a:t>Το παιδί ανήκει στον εαυτό του...</a:t>
            </a:r>
          </a:p>
          <a:p>
            <a:pPr>
              <a:defRPr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3" descr="D:\Documents and Settings\Administrator\Local Settings\Temporary Internet Files\Content.IE5\B99X255D\MP90044656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149725"/>
            <a:ext cx="3744912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D:\Documents and Settings\Administrator\Local Settings\Temporary Internet Files\Content.IE5\VBYE6R52\MP90044657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484313"/>
            <a:ext cx="3227387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643937" cy="1417637"/>
          </a:xfrm>
        </p:spPr>
        <p:txBody>
          <a:bodyPr/>
          <a:lstStyle/>
          <a:p>
            <a:pPr>
              <a:defRPr/>
            </a:pPr>
            <a:r>
              <a:rPr lang="en-US" altLang="el-GR" dirty="0" smtClean="0"/>
              <a:t/>
            </a:r>
            <a:br>
              <a:rPr lang="en-US" altLang="el-GR" dirty="0" smtClean="0"/>
            </a:br>
            <a:r>
              <a:rPr lang="el-GR" altLang="el-GR" b="1" dirty="0" smtClean="0"/>
              <a:t> </a:t>
            </a: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Μόνιμος Υπό Έμφαση Στόχος Υπουργείου Παιδείας και Πολιτισμού 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el-G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l-G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altLang="el-G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l-GR" dirty="0" smtClean="0">
                <a:latin typeface="Times New Roman" pitchFamily="18" charset="0"/>
                <a:cs typeface="Times New Roman" pitchFamily="18" charset="0"/>
              </a:rPr>
            </a:br>
            <a:endParaRPr lang="en-US" altLang="el-G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endParaRPr lang="en-US" alt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l-GR" alt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(α) </a:t>
            </a:r>
            <a:r>
              <a:rPr lang="el-GR" altLang="el-GR" b="1" u="sng" dirty="0" smtClean="0">
                <a:latin typeface="Times New Roman" pitchFamily="18" charset="0"/>
                <a:cs typeface="Times New Roman" pitchFamily="18" charset="0"/>
              </a:rPr>
              <a:t>Γνωρίζω τον τόπο μου</a:t>
            </a:r>
            <a:endParaRPr lang="en-US" alt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   Ιστορία, παραδόσεις, θρύλοι, μύθοι, ήθη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       και έθιμα των διαφόρων περιοχών του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       τόπου τόσο των ελεύθερων περιοχών όσο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       και των κατεχόμενων.</a:t>
            </a:r>
            <a:endParaRPr lang="en-US" alt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altLang="el-GR" dirty="0" smtClean="0"/>
          </a:p>
        </p:txBody>
      </p:sp>
      <p:sp>
        <p:nvSpPr>
          <p:cNvPr id="19460" name="Rounded Rectangle 3"/>
          <p:cNvSpPr>
            <a:spLocks noChangeArrowheads="1"/>
          </p:cNvSpPr>
          <p:nvPr/>
        </p:nvSpPr>
        <p:spPr bwMode="auto">
          <a:xfrm>
            <a:off x="1042988" y="1557338"/>
            <a:ext cx="7164387" cy="10144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l-GR" altLang="el-GR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«Γνωρίζω, Δεν Ξεχνώ, Διεκδικώ»</a:t>
            </a:r>
          </a:p>
        </p:txBody>
      </p:sp>
      <p:pic>
        <p:nvPicPr>
          <p:cNvPr id="19461" name="Picture 6" descr="Image result for cyprus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5084763"/>
            <a:ext cx="16192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0"/>
            <a:ext cx="8229600" cy="45259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endParaRPr lang="en-US" alt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β) </a:t>
            </a:r>
            <a:r>
              <a:rPr lang="el-GR" altLang="el-GR" b="1" u="sng" dirty="0" smtClean="0">
                <a:effectLst/>
                <a:latin typeface="Times New Roman" pitchFamily="18" charset="0"/>
                <a:cs typeface="Times New Roman" pitchFamily="18" charset="0"/>
              </a:rPr>
              <a:t>Δεν Ξεχνώ την κατεχόμενη γη μου</a:t>
            </a: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l-GR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Διατήρηση άσβεστης της μνήμης των κατεχόμενων χωριών και πόλεων μας.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 Η κατεχόμενη γη μας θα πρέπει να ζωντανέψει στα μάτια των παιδιών </a:t>
            </a:r>
            <a:endParaRPr lang="en-US" altLang="el-GR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   μέσα από την ανάπτυξη προγραμμάτων/δράσεων/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   πρωτοβουλιών που θα αναδεικνύουν, μέσα από γεωγραφικά, ιστορικά,</a:t>
            </a:r>
            <a:endParaRPr lang="en-US" altLang="el-GR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b="1" dirty="0" smtClean="0">
                <a:effectLst/>
                <a:latin typeface="Times New Roman" pitchFamily="18" charset="0"/>
                <a:cs typeface="Times New Roman" pitchFamily="18" charset="0"/>
              </a:rPr>
              <a:t>   πολιτισμικά και γλωσσικά στοιχεία, το ενιαίο και αδιαίρετο του τόπου μας.</a:t>
            </a:r>
            <a:endParaRPr lang="en-US" altLang="el-GR" b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0"/>
            <a:ext cx="8229600" cy="45259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endParaRPr lang="en-US" altLang="el-GR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sz="3600" dirty="0" smtClean="0">
                <a:effectLst/>
                <a:latin typeface="Times New Roman" pitchFamily="18" charset="0"/>
                <a:cs typeface="Times New Roman" pitchFamily="18" charset="0"/>
              </a:rPr>
              <a:t>(γ) </a:t>
            </a:r>
            <a:r>
              <a:rPr lang="el-GR" altLang="el-GR" sz="3600" b="1" u="sng" dirty="0" smtClean="0">
                <a:effectLst/>
                <a:latin typeface="Times New Roman" pitchFamily="18" charset="0"/>
                <a:cs typeface="Times New Roman" pitchFamily="18" charset="0"/>
              </a:rPr>
              <a:t>Διεκδικώ την απελευθέρωση και την επανένωση της πατρίδας μου</a:t>
            </a:r>
            <a:endParaRPr lang="en-US" altLang="el-GR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l-GR" altLang="el-GR" sz="3600" b="1" dirty="0" smtClean="0">
                <a:effectLst/>
                <a:latin typeface="Times New Roman" pitchFamily="18" charset="0"/>
                <a:cs typeface="Times New Roman" pitchFamily="18" charset="0"/>
              </a:rPr>
              <a:t>Η διεκδίκηση για την απελευθέρωση και την επανένωση της πατρίδας μας</a:t>
            </a:r>
            <a:endParaRPr lang="en-US" altLang="el-GR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effectLst/>
                <a:latin typeface="Times New Roman" pitchFamily="18" charset="0"/>
                <a:cs typeface="Times New Roman" pitchFamily="18" charset="0"/>
              </a:rPr>
              <a:t>   δεν μπορεί, παρά να είναι συνεχής, να </a:t>
            </a:r>
            <a:r>
              <a:rPr lang="el-GR" altLang="el-GR" sz="48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εκφράζεται με ειρηνικά μέσα </a:t>
            </a:r>
            <a:endParaRPr lang="en-US" altLang="el-GR" sz="4800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effectLst/>
                <a:latin typeface="Times New Roman" pitchFamily="18" charset="0"/>
                <a:cs typeface="Times New Roman" pitchFamily="18" charset="0"/>
              </a:rPr>
              <a:t>   και στη βάση της εφαρμογής των βασικών δικαιωμάτων </a:t>
            </a:r>
            <a:endParaRPr lang="en-US" altLang="el-GR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effectLst/>
                <a:latin typeface="Times New Roman" pitchFamily="18" charset="0"/>
                <a:cs typeface="Times New Roman" pitchFamily="18" charset="0"/>
              </a:rPr>
              <a:t>   και ελευθεριών του ανθρώπου.</a:t>
            </a:r>
            <a:endParaRPr lang="en-US" altLang="el-GR" sz="36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altLang="el-GR" dirty="0" smtClean="0"/>
          </a:p>
        </p:txBody>
      </p:sp>
      <p:pic>
        <p:nvPicPr>
          <p:cNvPr id="21507" name="Picture 4" descr="Αποτέλεσμα εικόνας για clipart peac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868863"/>
            <a:ext cx="1374775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557338"/>
            <a:ext cx="8196262" cy="5300662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ΠΟΙΟΤΙΚΗ ΕΚΠΑΙΔΕΥΣΗ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ΑΠΟΤΕΛΕΣΜΑΤΙΚΗ ΕΚΠΑΙΔΕΥΣΗ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Ανάγκες και ιδιαιτερότητες της συγκεκριμένης κοινωνίας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ΠΑΙΔΟΚΕΝΤΡΙΚΗ </a:t>
            </a:r>
            <a:r>
              <a:rPr lang="en-US" altLang="el-GR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ΕΚΠΑΙΔΕΥΣΗ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Ιδιαιτερότητα του κάθε παιδιού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Διαφοροποίηση εργασίας</a:t>
            </a:r>
            <a:endParaRPr lang="en-US" altLang="el-GR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endParaRPr lang="el-GR" altLang="el-GR" sz="2800" dirty="0" smtClean="0">
              <a:cs typeface="Arial" charset="0"/>
            </a:endParaRP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357188" y="357188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Το όραμα μας για τα παιδιά</a:t>
            </a:r>
            <a:b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Σχολική χρονιά 20</a:t>
            </a:r>
            <a:r>
              <a:rPr lang="en-US" altLang="el-GR" sz="32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l-GR" altLang="el-GR" sz="3200" b="1" dirty="0" smtClean="0"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altLang="el-GR" sz="32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148" name="Curved Connector 5"/>
          <p:cNvCxnSpPr>
            <a:cxnSpLocks noChangeShapeType="1"/>
          </p:cNvCxnSpPr>
          <p:nvPr/>
        </p:nvCxnSpPr>
        <p:spPr bwMode="auto">
          <a:xfrm rot="16200000" flipH="1">
            <a:off x="764381" y="3717132"/>
            <a:ext cx="504825" cy="36036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9" name="Curved Connector 5"/>
          <p:cNvCxnSpPr>
            <a:cxnSpLocks noChangeShapeType="1"/>
          </p:cNvCxnSpPr>
          <p:nvPr/>
        </p:nvCxnSpPr>
        <p:spPr bwMode="auto">
          <a:xfrm rot="16200000" flipH="1">
            <a:off x="1124744" y="1607344"/>
            <a:ext cx="504825" cy="36036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500063" y="0"/>
            <a:ext cx="8196262" cy="6858000"/>
          </a:xfrm>
          <a:blipFill rotWithShape="1">
            <a:blip r:embed="rId2"/>
            <a:stretch>
              <a:fillRect t="-1511" r="-1636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cxnSp>
        <p:nvCxnSpPr>
          <p:cNvPr id="7171" name="Curved Connector 5"/>
          <p:cNvCxnSpPr>
            <a:cxnSpLocks noChangeShapeType="1"/>
          </p:cNvCxnSpPr>
          <p:nvPr/>
        </p:nvCxnSpPr>
        <p:spPr bwMode="auto">
          <a:xfrm rot="16200000" flipH="1">
            <a:off x="754856" y="1267620"/>
            <a:ext cx="504825" cy="360362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8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l-GR" alt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l-GR" alt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altLang="el-GR" dirty="0" smtClean="0"/>
          </a:p>
        </p:txBody>
      </p:sp>
      <p:sp>
        <p:nvSpPr>
          <p:cNvPr id="8195" name="Rounded Rectangle 3"/>
          <p:cNvSpPr>
            <a:spLocks noChangeArrowheads="1"/>
          </p:cNvSpPr>
          <p:nvPr/>
        </p:nvSpPr>
        <p:spPr bwMode="auto">
          <a:xfrm>
            <a:off x="250825" y="333375"/>
            <a:ext cx="8605838" cy="633571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l-GR" altLang="el-GR" sz="4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Υπό έμφαση Στόχος</a:t>
            </a:r>
            <a:endParaRPr lang="el-GR" altLang="el-GR" sz="4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ανάπτυξη της επικοινωνιακής δεξιότητας των παιδιών με έμφαση στη γλωσσική ανάπτυξη διαμέσου βιωματικής μάθησης</a:t>
            </a:r>
          </a:p>
        </p:txBody>
      </p:sp>
      <p:sp>
        <p:nvSpPr>
          <p:cNvPr id="8196" name="AutoShape 6" descr="Αποτέλεσμα εικόνας για clipart kids talk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8197" name="AutoShape 8" descr="Αποτέλεσμα εικόνας για clipart kids talkin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8100" y="-2857500"/>
            <a:ext cx="5962650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800" b="1" u="sng" dirty="0" smtClean="0">
                <a:latin typeface="Times New Roman" pitchFamily="18" charset="0"/>
                <a:cs typeface="Times New Roman" pitchFamily="18" charset="0"/>
              </a:rPr>
              <a:t>ΛΕΞΕΙΣ ΚΛΕΙΔΙΑ ΕΠΙΤΕΥΞΗΣ ΟΡΑΜΑΤΟΣ</a:t>
            </a:r>
            <a:endParaRPr lang="en-US" altLang="el-GR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Oval 6"/>
          <p:cNvSpPr>
            <a:spLocks noChangeArrowheads="1"/>
          </p:cNvSpPr>
          <p:nvPr/>
        </p:nvSpPr>
        <p:spPr bwMode="auto">
          <a:xfrm>
            <a:off x="285750" y="1214438"/>
            <a:ext cx="3429000" cy="1714500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ΠΑΙΔΟΚΕΝΤΡΙΚΗ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ΜΑΘΗΣΗ</a:t>
            </a:r>
            <a:endParaRPr lang="en-US" altLang="el-GR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Oval 7"/>
          <p:cNvSpPr>
            <a:spLocks noChangeArrowheads="1"/>
          </p:cNvSpPr>
          <p:nvPr/>
        </p:nvSpPr>
        <p:spPr bwMode="auto">
          <a:xfrm>
            <a:off x="5143500" y="1071563"/>
            <a:ext cx="3743325" cy="2016125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ΔΙΑΦΟΡΟΠΟΙΗΣΗ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ΔΙΔΑΣΚΑΛΙΑΣ</a:t>
            </a:r>
            <a:endParaRPr lang="en-US" altLang="el-GR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AutoShape 11"/>
          <p:cNvSpPr>
            <a:spLocks noChangeArrowheads="1"/>
          </p:cNvSpPr>
          <p:nvPr/>
        </p:nvSpPr>
        <p:spPr bwMode="auto">
          <a:xfrm>
            <a:off x="2928938" y="3000375"/>
            <a:ext cx="3000375" cy="1714500"/>
          </a:xfrm>
          <a:prstGeom prst="bracePair">
            <a:avLst>
              <a:gd name="adj" fmla="val 8333"/>
            </a:avLst>
          </a:prstGeom>
          <a:solidFill>
            <a:srgbClr val="FFFF00"/>
          </a:solidFill>
          <a:ln w="5715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ΣΥΜΜΟΡΦΩΣΗ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ΚΑΝΟΝΕΣ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ΡΟΥΤΙΝΕΣ</a:t>
            </a:r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5357813" y="4714875"/>
            <a:ext cx="3457575" cy="1857375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ΠΟΛΛΑΠΛΟΙ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ΤΥΠΟΙ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ΝΟΗΜΟΣΥΝΗΣ</a:t>
            </a:r>
          </a:p>
        </p:txBody>
      </p:sp>
      <p:sp>
        <p:nvSpPr>
          <p:cNvPr id="9223" name="Oval 5"/>
          <p:cNvSpPr>
            <a:spLocks noChangeArrowheads="1"/>
          </p:cNvSpPr>
          <p:nvPr/>
        </p:nvSpPr>
        <p:spPr bwMode="auto">
          <a:xfrm>
            <a:off x="285750" y="4786313"/>
            <a:ext cx="4143375" cy="2071687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ΔΙΑΦΟΡΕΤΙΚΟΤΗΤΑ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ΙΔΙΑΙΤΕΡΟΤΗΤΑ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ΠΑΙΔΙΟΥ</a:t>
            </a:r>
            <a:endParaRPr lang="en-US" altLang="el-GR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altLang="el-GR" sz="2800" b="1" u="sng" smtClean="0">
                <a:latin typeface="Times New Roman" pitchFamily="18" charset="0"/>
                <a:cs typeface="Times New Roman" pitchFamily="18" charset="0"/>
              </a:rPr>
              <a:t>ΛΕΞΕΙΣ ΚΛΕΙΔΙΑ ΕΠΙΤΕΥΞΗΣ ΟΡΑΜΑΤΟΣ</a:t>
            </a:r>
            <a:endParaRPr lang="en-US" altLang="el-GR" sz="2800" b="1" u="sng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Oval 5"/>
          <p:cNvSpPr>
            <a:spLocks noChangeArrowheads="1"/>
          </p:cNvSpPr>
          <p:nvPr/>
        </p:nvSpPr>
        <p:spPr bwMode="auto">
          <a:xfrm>
            <a:off x="5857875" y="1214438"/>
            <a:ext cx="3286125" cy="1703387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</a:t>
            </a:r>
          </a:p>
        </p:txBody>
      </p:sp>
      <p:sp>
        <p:nvSpPr>
          <p:cNvPr id="10244" name="Oval 6"/>
          <p:cNvSpPr>
            <a:spLocks noChangeArrowheads="1"/>
          </p:cNvSpPr>
          <p:nvPr/>
        </p:nvSpPr>
        <p:spPr bwMode="auto">
          <a:xfrm>
            <a:off x="0" y="1285875"/>
            <a:ext cx="3357563" cy="1857375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ΔΙΑΘΕΜΑΤΙΚΗ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ΠΡΟΣΕΓΓΙΣΗ</a:t>
            </a:r>
            <a:endParaRPr lang="en-US" altLang="el-GR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Oval 8"/>
          <p:cNvSpPr>
            <a:spLocks noChangeArrowheads="1"/>
          </p:cNvSpPr>
          <p:nvPr/>
        </p:nvSpPr>
        <p:spPr bwMode="auto">
          <a:xfrm>
            <a:off x="107950" y="4643438"/>
            <a:ext cx="4035425" cy="2214562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ΑΝΑΠΤΥΞΗ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ΔΗΜΙΟΥΡΓΙΚΟΤΗΤΑΣ</a:t>
            </a:r>
          </a:p>
        </p:txBody>
      </p:sp>
      <p:sp>
        <p:nvSpPr>
          <p:cNvPr id="10246" name="AutoShape 11"/>
          <p:cNvSpPr>
            <a:spLocks noChangeArrowheads="1"/>
          </p:cNvSpPr>
          <p:nvPr/>
        </p:nvSpPr>
        <p:spPr bwMode="auto">
          <a:xfrm>
            <a:off x="3500438" y="1357313"/>
            <a:ext cx="2286000" cy="1443037"/>
          </a:xfrm>
          <a:prstGeom prst="bracePair">
            <a:avLst>
              <a:gd name="adj" fmla="val 8333"/>
            </a:avLst>
          </a:prstGeom>
          <a:solidFill>
            <a:srgbClr val="FFFF00"/>
          </a:solidFill>
          <a:ln w="57150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ΣΥΝΕΡΓΑΤΙΚΗ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ΜΑΘΗΣΗ</a:t>
            </a:r>
          </a:p>
        </p:txBody>
      </p:sp>
      <p:sp>
        <p:nvSpPr>
          <p:cNvPr id="10247" name="WordArt 6" descr="Narrow vertical"/>
          <p:cNvSpPr>
            <a:spLocks noChangeArrowheads="1" noChangeShapeType="1" noTextEdit="1"/>
          </p:cNvSpPr>
          <p:nvPr/>
        </p:nvSpPr>
        <p:spPr bwMode="auto">
          <a:xfrm>
            <a:off x="1285875" y="2214563"/>
            <a:ext cx="6030913" cy="2890837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l-GR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Βιωματική μάθηση</a:t>
            </a:r>
            <a:endParaRPr lang="en-US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5857875" y="4929188"/>
            <a:ext cx="3286125" cy="1928812"/>
          </a:xfrm>
          <a:prstGeom prst="ellipse">
            <a:avLst/>
          </a:prstGeom>
          <a:solidFill>
            <a:srgbClr val="FFFF00"/>
          </a:solidFill>
          <a:ln w="539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ΟΛΟΠΛΕΥΡΗ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ΑΝΑΠΤΥΞΗ</a:t>
            </a:r>
            <a:endParaRPr lang="en-US" altLang="el-GR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52413" y="1196975"/>
            <a:ext cx="9577388" cy="4983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l-GR" altLang="el-GR" sz="3600" b="1" u="sng" dirty="0" smtClean="0">
                <a:latin typeface="Times New Roman" pitchFamily="18" charset="0"/>
                <a:cs typeface="Times New Roman" pitchFamily="18" charset="0"/>
              </a:rPr>
              <a:t>Θεωρία </a:t>
            </a:r>
            <a:r>
              <a:rPr lang="en-US" altLang="el-GR" sz="3600" b="1" u="sng" dirty="0" smtClean="0">
                <a:latin typeface="Times New Roman" pitchFamily="18" charset="0"/>
                <a:cs typeface="Times New Roman" pitchFamily="18" charset="0"/>
              </a:rPr>
              <a:t>Piaget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-Ενθάρρυνση ενεργού ανάπτυξης διανοητικών ικανοτήτων μέσω ΕΡΕΥΝΑΣ και ΑΝΑΚΑΛΥΨΗΣ στο περιβάλλον.</a:t>
            </a:r>
            <a:endParaRPr lang="en-US" altLang="el-G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r>
              <a:rPr lang="en-US" altLang="el-GR" sz="3600" b="1" dirty="0" smtClean="0">
                <a:latin typeface="Times New Roman" pitchFamily="18" charset="0"/>
                <a:cs typeface="Times New Roman" pitchFamily="18" charset="0"/>
              </a:rPr>
              <a:t>     «</a:t>
            </a:r>
            <a:r>
              <a:rPr lang="el-GR" altLang="el-GR" sz="3600" b="1" dirty="0" smtClean="0">
                <a:latin typeface="Times New Roman" pitchFamily="18" charset="0"/>
                <a:cs typeface="Times New Roman" pitchFamily="18" charset="0"/>
              </a:rPr>
              <a:t>Η γνώση δεν είναι αντίγραφο της πραγματικότητας. Για να γνωρίσει κανείς ένα αντικείμενο ή ένα γεγονός δεν είναι αρκετό να το κοιτάξει απλώς και να το αντιγράψει ή να το αναπαραστήσει στη μνήμη του. </a:t>
            </a:r>
            <a:r>
              <a:rPr lang="el-GR" altLang="el-GR" sz="3600" b="1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ΤΟ ΝΑ ΓΝΩΡΙΣΕΙ ΚΑΝΕΙΣ ΕΝΑ ΑΝΤΙΚΕΙΜΕΝΟ ΣΗΜΑΙΝΕΙ ΝΑ ΕΝΕΡΓΗΣΕΙ ΠΑΝΩ ΤΟΥ</a:t>
            </a:r>
            <a:r>
              <a:rPr lang="en-US" altLang="el-GR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endParaRPr lang="en-US" altLang="el-GR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WordArt 6" descr="Narrow vertical"/>
          <p:cNvSpPr>
            <a:spLocks noChangeArrowheads="1" noChangeShapeType="1" noTextEdit="1"/>
          </p:cNvSpPr>
          <p:nvPr/>
        </p:nvSpPr>
        <p:spPr bwMode="auto">
          <a:xfrm>
            <a:off x="1763713" y="-387350"/>
            <a:ext cx="5545137" cy="176688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l-GR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Βιωματική μάθηση</a:t>
            </a:r>
            <a:endParaRPr lang="en-US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l-GR" altLang="el-GR" b="1" u="sng" dirty="0" smtClean="0">
                <a:latin typeface="Times New Roman" pitchFamily="18" charset="0"/>
                <a:cs typeface="Times New Roman" pitchFamily="18" charset="0"/>
              </a:rPr>
              <a:t>Ενεργητική-Βιωματική μάθηση</a:t>
            </a:r>
            <a:endParaRPr lang="en-US" altLang="el-GR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6000" dirty="0" smtClean="0"/>
              <a:t>         </a:t>
            </a:r>
            <a:r>
              <a:rPr lang="el-GR" altLang="el-GR" sz="6000" b="1" dirty="0" smtClean="0">
                <a:latin typeface="Times New Roman" pitchFamily="18" charset="0"/>
                <a:cs typeface="Times New Roman" pitchFamily="18" charset="0"/>
              </a:rPr>
              <a:t>Ακούω …Ξεχνάω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6000" b="1" dirty="0" smtClean="0">
                <a:latin typeface="Times New Roman" pitchFamily="18" charset="0"/>
                <a:cs typeface="Times New Roman" pitchFamily="18" charset="0"/>
              </a:rPr>
              <a:t>        Βλέπω… Θυμάμαι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6000" b="1" dirty="0" smtClean="0">
                <a:latin typeface="Times New Roman" pitchFamily="18" charset="0"/>
                <a:cs typeface="Times New Roman" pitchFamily="18" charset="0"/>
              </a:rPr>
              <a:t>Πράττω 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6000" b="1" dirty="0" smtClean="0">
                <a:latin typeface="Times New Roman" pitchFamily="18" charset="0"/>
                <a:cs typeface="Times New Roman" pitchFamily="18" charset="0"/>
              </a:rPr>
              <a:t>…Καταλαβαίνω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6000" b="1" dirty="0" smtClean="0">
                <a:latin typeface="Times New Roman" pitchFamily="18" charset="0"/>
                <a:cs typeface="Times New Roman" pitchFamily="18" charset="0"/>
              </a:rPr>
              <a:t>        … Κατανοώ!</a:t>
            </a:r>
            <a:endParaRPr lang="en-US" altLang="el-GR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4" descr="hm00050_"/>
          <p:cNvPicPr>
            <a:picLocks noChangeAspect="1" noChangeArrowheads="1"/>
          </p:cNvPicPr>
          <p:nvPr/>
        </p:nvPicPr>
        <p:blipFill>
          <a:blip r:embed="rId2" cstate="print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785813"/>
            <a:ext cx="1800225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CG9F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76475"/>
            <a:ext cx="1223962" cy="129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j04298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716338"/>
            <a:ext cx="21304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476250"/>
            <a:ext cx="8329612" cy="5197475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el-GR" altLang="el-GR" sz="4400" b="1" dirty="0" smtClean="0">
                <a:latin typeface="Times New Roman" pitchFamily="18" charset="0"/>
                <a:cs typeface="Times New Roman" pitchFamily="18" charset="0"/>
              </a:rPr>
              <a:t>Θετική εικόνα για το σχολικό περιβάλλον και τους εκπαιδευτικούς</a:t>
            </a:r>
            <a:endParaRPr lang="en-US" altLang="el-GR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en-US" altLang="el-GR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4400" b="1" dirty="0">
                <a:latin typeface="Times New Roman" pitchFamily="18" charset="0"/>
                <a:cs typeface="Times New Roman" pitchFamily="18" charset="0"/>
              </a:rPr>
              <a:t>Εύκολη προσαρμογή του παιδιού στο </a:t>
            </a:r>
            <a:r>
              <a:rPr lang="el-GR" altLang="el-GR" sz="4400" b="1" dirty="0" smtClean="0">
                <a:latin typeface="Times New Roman" pitchFamily="18" charset="0"/>
                <a:cs typeface="Times New Roman" pitchFamily="18" charset="0"/>
              </a:rPr>
              <a:t>σχολείο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en-US" altLang="el-GR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4400" b="1" dirty="0" smtClean="0">
                <a:latin typeface="Times New Roman" pitchFamily="18" charset="0"/>
                <a:cs typeface="Times New Roman" pitchFamily="18" charset="0"/>
              </a:rPr>
              <a:t>Συνέχεια στο πρόγραμμα του σχολείου → προς όφελος του παιδιού.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alt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36a77f311440f51d379fc826504277458604e"/>
</p:tagLst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4461</TotalTime>
  <Words>431</Words>
  <Application>Microsoft Office PowerPoint</Application>
  <PresentationFormat>On-screen Show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Ripple</vt:lpstr>
      <vt:lpstr>PowerPoint Presentation</vt:lpstr>
      <vt:lpstr>Το όραμα μας για τα παιδιά Σχολική χρονιά 2020-2021</vt:lpstr>
      <vt:lpstr>PowerPoint Presentation</vt:lpstr>
      <vt:lpstr>PowerPoint Presentation</vt:lpstr>
      <vt:lpstr>ΛΕΞΕΙΣ ΚΛΕΙΔΙΑ ΕΠΙΤΕΥΞΗΣ ΟΡΑΜΑΤΟΣ</vt:lpstr>
      <vt:lpstr>ΛΕΞΕΙΣ ΚΛΕΙΔΙΑ ΕΠΙΤΕΥΞΗΣ ΟΡΑΜΑΤΟΣ</vt:lpstr>
      <vt:lpstr>PowerPoint Presentation</vt:lpstr>
      <vt:lpstr>Ενεργητική-Βιωματική μάθηση</vt:lpstr>
      <vt:lpstr>PowerPoint Presentation</vt:lpstr>
      <vt:lpstr>Πλούταρχος</vt:lpstr>
      <vt:lpstr>PowerPoint Presentation</vt:lpstr>
      <vt:lpstr>PowerPoint Presentation</vt:lpstr>
      <vt:lpstr>PowerPoint Presentation</vt:lpstr>
      <vt:lpstr>Ρουσσώ</vt:lpstr>
      <vt:lpstr>  Μόνιμος Υπό Έμφαση Στόχος Υπουργείου Παιδείας και Πολιτισμού     </vt:lpstr>
      <vt:lpstr>PowerPoint Presentation</vt:lpstr>
      <vt:lpstr>PowerPoint Presentation</vt:lpstr>
    </vt:vector>
  </TitlesOfParts>
  <Company>......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και διάκριση φύλων Ανάλυση του περιεχομένου της έκδοσης του Υπουργείου Παιδείας και Πολιτισμού Κύπρου</dc:title>
  <dc:creator>....</dc:creator>
  <cp:lastModifiedBy>Natasa</cp:lastModifiedBy>
  <cp:revision>421</cp:revision>
  <dcterms:created xsi:type="dcterms:W3CDTF">2006-11-13T19:53:54Z</dcterms:created>
  <dcterms:modified xsi:type="dcterms:W3CDTF">2020-11-19T17:51:51Z</dcterms:modified>
</cp:coreProperties>
</file>