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9"/>
  </p:notesMasterIdLst>
  <p:handoutMasterIdLst>
    <p:handoutMasterId r:id="rId40"/>
  </p:handoutMasterIdLst>
  <p:sldIdLst>
    <p:sldId id="919" r:id="rId2"/>
    <p:sldId id="920" r:id="rId3"/>
    <p:sldId id="463" r:id="rId4"/>
    <p:sldId id="464" r:id="rId5"/>
    <p:sldId id="918" r:id="rId6"/>
    <p:sldId id="466" r:id="rId7"/>
    <p:sldId id="467" r:id="rId8"/>
    <p:sldId id="616" r:id="rId9"/>
    <p:sldId id="515" r:id="rId10"/>
    <p:sldId id="471" r:id="rId11"/>
    <p:sldId id="472" r:id="rId12"/>
    <p:sldId id="604" r:id="rId13"/>
    <p:sldId id="607" r:id="rId14"/>
    <p:sldId id="581" r:id="rId15"/>
    <p:sldId id="584" r:id="rId16"/>
    <p:sldId id="349" r:id="rId17"/>
    <p:sldId id="474" r:id="rId18"/>
    <p:sldId id="350" r:id="rId19"/>
    <p:sldId id="480" r:id="rId20"/>
    <p:sldId id="379" r:id="rId21"/>
    <p:sldId id="481" r:id="rId22"/>
    <p:sldId id="482" r:id="rId23"/>
    <p:sldId id="483" r:id="rId24"/>
    <p:sldId id="521" r:id="rId25"/>
    <p:sldId id="522" r:id="rId26"/>
    <p:sldId id="523" r:id="rId27"/>
    <p:sldId id="608" r:id="rId28"/>
    <p:sldId id="619" r:id="rId29"/>
    <p:sldId id="622" r:id="rId30"/>
    <p:sldId id="568" r:id="rId31"/>
    <p:sldId id="571" r:id="rId32"/>
    <p:sldId id="572" r:id="rId33"/>
    <p:sldId id="585" r:id="rId34"/>
    <p:sldId id="913" r:id="rId35"/>
    <p:sldId id="915" r:id="rId36"/>
    <p:sldId id="564" r:id="rId37"/>
    <p:sldId id="567" r:id="rId38"/>
  </p:sldIdLst>
  <p:sldSz cx="9144000" cy="6858000" type="screen4x3"/>
  <p:notesSz cx="6858000" cy="9144000"/>
  <p:custDataLst>
    <p:tags r:id="rId41"/>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6699FF"/>
    <a:srgbClr val="FF33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750" autoAdjust="0"/>
    <p:restoredTop sz="94660"/>
  </p:normalViewPr>
  <p:slideViewPr>
    <p:cSldViewPr showGuides="1">
      <p:cViewPr varScale="1">
        <p:scale>
          <a:sx n="46" d="100"/>
          <a:sy n="46" d="100"/>
        </p:scale>
        <p:origin x="586"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l-GR" altLang="el-GR"/>
          </a:p>
        </p:txBody>
      </p:sp>
      <p:sp>
        <p:nvSpPr>
          <p:cNvPr id="1044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l-GR" altLang="el-GR"/>
          </a:p>
        </p:txBody>
      </p:sp>
      <p:sp>
        <p:nvSpPr>
          <p:cNvPr id="1044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ltLang="el-GR"/>
          </a:p>
        </p:txBody>
      </p:sp>
      <p:sp>
        <p:nvSpPr>
          <p:cNvPr id="1044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BA7D7C6-2030-4BA2-9B57-586A2153BCC0}" type="slidenum">
              <a:rPr lang="en-US" altLang="el-GR"/>
              <a:pPr>
                <a:defRPr/>
              </a:pPr>
              <a:t>‹#›</a:t>
            </a:fld>
            <a:endParaRPr lang="en-US" altLang="el-GR"/>
          </a:p>
        </p:txBody>
      </p:sp>
    </p:spTree>
    <p:extLst>
      <p:ext uri="{BB962C8B-B14F-4D97-AF65-F5344CB8AC3E}">
        <p14:creationId xmlns:p14="http://schemas.microsoft.com/office/powerpoint/2010/main" val="2492882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l-GR" altLang="el-G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941D6AC1-C049-4ACB-AB28-156C09929FE8}" type="datetimeFigureOut">
              <a:rPr lang="en-US" altLang="el-GR"/>
              <a:pPr>
                <a:defRPr/>
              </a:pPr>
              <a:t>20-Nov-20</a:t>
            </a:fld>
            <a:endParaRPr lang="en-US" alt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l-GR" alt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6C0AEB2-23EF-460E-8084-DA7B20177CC5}" type="slidenum">
              <a:rPr lang="en-US" altLang="el-GR"/>
              <a:pPr>
                <a:defRPr/>
              </a:pPr>
              <a:t>‹#›</a:t>
            </a:fld>
            <a:endParaRPr lang="en-US" altLang="el-GR"/>
          </a:p>
        </p:txBody>
      </p:sp>
    </p:spTree>
    <p:extLst>
      <p:ext uri="{BB962C8B-B14F-4D97-AF65-F5344CB8AC3E}">
        <p14:creationId xmlns:p14="http://schemas.microsoft.com/office/powerpoint/2010/main" val="24766020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grpSp>
      <p:sp>
        <p:nvSpPr>
          <p:cNvPr id="111682"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11683"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l-GR" altLang="el-GR"/>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l-GR" altLang="el-GR"/>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2D435D8D-673E-4CCE-BDCE-169843C8034D}" type="slidenum">
              <a:rPr lang="en-US" altLang="el-GR"/>
              <a:pPr>
                <a:defRPr/>
              </a:pPr>
              <a:t>‹#›</a:t>
            </a:fld>
            <a:endParaRPr lang="en-US" altLang="el-GR"/>
          </a:p>
        </p:txBody>
      </p:sp>
    </p:spTree>
    <p:extLst>
      <p:ext uri="{BB962C8B-B14F-4D97-AF65-F5344CB8AC3E}">
        <p14:creationId xmlns:p14="http://schemas.microsoft.com/office/powerpoint/2010/main" val="1283010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p:cNvSpPr>
            <a:spLocks noGrp="1" noChangeArrowheads="1"/>
          </p:cNvSpPr>
          <p:nvPr>
            <p:ph type="sldNum" sz="quarter" idx="12"/>
          </p:nvPr>
        </p:nvSpPr>
        <p:spPr>
          <a:ln/>
        </p:spPr>
        <p:txBody>
          <a:bodyPr/>
          <a:lstStyle>
            <a:lvl1pPr>
              <a:defRPr/>
            </a:lvl1pPr>
          </a:lstStyle>
          <a:p>
            <a:pPr>
              <a:defRPr/>
            </a:pPr>
            <a:fld id="{B675E07B-5302-4352-A53F-7F6982725095}" type="slidenum">
              <a:rPr lang="en-US" altLang="el-GR"/>
              <a:pPr>
                <a:defRPr/>
              </a:pPr>
              <a:t>‹#›</a:t>
            </a:fld>
            <a:endParaRPr lang="en-US" altLang="el-GR"/>
          </a:p>
        </p:txBody>
      </p:sp>
    </p:spTree>
    <p:extLst>
      <p:ext uri="{BB962C8B-B14F-4D97-AF65-F5344CB8AC3E}">
        <p14:creationId xmlns:p14="http://schemas.microsoft.com/office/powerpoint/2010/main" val="2530151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p:cNvSpPr>
            <a:spLocks noGrp="1" noChangeArrowheads="1"/>
          </p:cNvSpPr>
          <p:nvPr>
            <p:ph type="sldNum" sz="quarter" idx="12"/>
          </p:nvPr>
        </p:nvSpPr>
        <p:spPr>
          <a:ln/>
        </p:spPr>
        <p:txBody>
          <a:bodyPr/>
          <a:lstStyle>
            <a:lvl1pPr>
              <a:defRPr/>
            </a:lvl1pPr>
          </a:lstStyle>
          <a:p>
            <a:pPr>
              <a:defRPr/>
            </a:pPr>
            <a:fld id="{639ACD6E-6C83-4D3C-B219-273A4DBDD2B1}" type="slidenum">
              <a:rPr lang="en-US" altLang="el-GR"/>
              <a:pPr>
                <a:defRPr/>
              </a:pPr>
              <a:t>‹#›</a:t>
            </a:fld>
            <a:endParaRPr lang="en-US" altLang="el-GR"/>
          </a:p>
        </p:txBody>
      </p:sp>
    </p:spTree>
    <p:extLst>
      <p:ext uri="{BB962C8B-B14F-4D97-AF65-F5344CB8AC3E}">
        <p14:creationId xmlns:p14="http://schemas.microsoft.com/office/powerpoint/2010/main" val="20025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p:cNvSpPr>
            <a:spLocks noGrp="1" noChangeArrowheads="1"/>
          </p:cNvSpPr>
          <p:nvPr>
            <p:ph type="sldNum" sz="quarter" idx="12"/>
          </p:nvPr>
        </p:nvSpPr>
        <p:spPr>
          <a:ln/>
        </p:spPr>
        <p:txBody>
          <a:bodyPr/>
          <a:lstStyle>
            <a:lvl1pPr>
              <a:defRPr/>
            </a:lvl1pPr>
          </a:lstStyle>
          <a:p>
            <a:pPr>
              <a:defRPr/>
            </a:pPr>
            <a:fld id="{A08B8C67-0C9A-4C12-9A7E-60E227A9B2A9}" type="slidenum">
              <a:rPr lang="en-US" altLang="el-GR"/>
              <a:pPr>
                <a:defRPr/>
              </a:pPr>
              <a:t>‹#›</a:t>
            </a:fld>
            <a:endParaRPr lang="en-US" altLang="el-GR"/>
          </a:p>
        </p:txBody>
      </p:sp>
    </p:spTree>
    <p:extLst>
      <p:ext uri="{BB962C8B-B14F-4D97-AF65-F5344CB8AC3E}">
        <p14:creationId xmlns:p14="http://schemas.microsoft.com/office/powerpoint/2010/main" val="3273916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p:cNvSpPr>
            <a:spLocks noGrp="1" noChangeArrowheads="1"/>
          </p:cNvSpPr>
          <p:nvPr>
            <p:ph type="sldNum" sz="quarter" idx="12"/>
          </p:nvPr>
        </p:nvSpPr>
        <p:spPr>
          <a:ln/>
        </p:spPr>
        <p:txBody>
          <a:bodyPr/>
          <a:lstStyle>
            <a:lvl1pPr>
              <a:defRPr/>
            </a:lvl1pPr>
          </a:lstStyle>
          <a:p>
            <a:pPr>
              <a:defRPr/>
            </a:pPr>
            <a:fld id="{3DA8D84C-7533-43BE-8FEF-BA3C7D22E056}" type="slidenum">
              <a:rPr lang="en-US" altLang="el-GR"/>
              <a:pPr>
                <a:defRPr/>
              </a:pPr>
              <a:t>‹#›</a:t>
            </a:fld>
            <a:endParaRPr lang="en-US" altLang="el-GR"/>
          </a:p>
        </p:txBody>
      </p:sp>
    </p:spTree>
    <p:extLst>
      <p:ext uri="{BB962C8B-B14F-4D97-AF65-F5344CB8AC3E}">
        <p14:creationId xmlns:p14="http://schemas.microsoft.com/office/powerpoint/2010/main" val="410194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p:cNvSpPr>
            <a:spLocks noGrp="1" noChangeArrowheads="1"/>
          </p:cNvSpPr>
          <p:nvPr>
            <p:ph type="sldNum" sz="quarter" idx="12"/>
          </p:nvPr>
        </p:nvSpPr>
        <p:spPr>
          <a:ln/>
        </p:spPr>
        <p:txBody>
          <a:bodyPr/>
          <a:lstStyle>
            <a:lvl1pPr>
              <a:defRPr/>
            </a:lvl1pPr>
          </a:lstStyle>
          <a:p>
            <a:pPr>
              <a:defRPr/>
            </a:pPr>
            <a:fld id="{5CC930A9-06CE-4D7C-B515-C78C7BFAE517}" type="slidenum">
              <a:rPr lang="en-US" altLang="el-GR"/>
              <a:pPr>
                <a:defRPr/>
              </a:pPr>
              <a:t>‹#›</a:t>
            </a:fld>
            <a:endParaRPr lang="en-US" altLang="el-GR"/>
          </a:p>
        </p:txBody>
      </p:sp>
    </p:spTree>
    <p:extLst>
      <p:ext uri="{BB962C8B-B14F-4D97-AF65-F5344CB8AC3E}">
        <p14:creationId xmlns:p14="http://schemas.microsoft.com/office/powerpoint/2010/main" val="2821962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71"/>
          <p:cNvSpPr>
            <a:spLocks noGrp="1" noChangeArrowheads="1"/>
          </p:cNvSpPr>
          <p:nvPr>
            <p:ph type="sldNum" sz="quarter" idx="12"/>
          </p:nvPr>
        </p:nvSpPr>
        <p:spPr>
          <a:ln/>
        </p:spPr>
        <p:txBody>
          <a:bodyPr/>
          <a:lstStyle>
            <a:lvl1pPr>
              <a:defRPr/>
            </a:lvl1pPr>
          </a:lstStyle>
          <a:p>
            <a:pPr>
              <a:defRPr/>
            </a:pPr>
            <a:fld id="{64CD8F85-1A84-4E6C-A39D-4FDDD1D36212}" type="slidenum">
              <a:rPr lang="en-US" altLang="el-GR"/>
              <a:pPr>
                <a:defRPr/>
              </a:pPr>
              <a:t>‹#›</a:t>
            </a:fld>
            <a:endParaRPr lang="en-US" altLang="el-GR"/>
          </a:p>
        </p:txBody>
      </p:sp>
    </p:spTree>
    <p:extLst>
      <p:ext uri="{BB962C8B-B14F-4D97-AF65-F5344CB8AC3E}">
        <p14:creationId xmlns:p14="http://schemas.microsoft.com/office/powerpoint/2010/main" val="1127860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71"/>
          <p:cNvSpPr>
            <a:spLocks noGrp="1" noChangeArrowheads="1"/>
          </p:cNvSpPr>
          <p:nvPr>
            <p:ph type="sldNum" sz="quarter" idx="12"/>
          </p:nvPr>
        </p:nvSpPr>
        <p:spPr>
          <a:ln/>
        </p:spPr>
        <p:txBody>
          <a:bodyPr/>
          <a:lstStyle>
            <a:lvl1pPr>
              <a:defRPr/>
            </a:lvl1pPr>
          </a:lstStyle>
          <a:p>
            <a:pPr>
              <a:defRPr/>
            </a:pPr>
            <a:fld id="{7B9217E4-6884-41CC-8328-DD080B563D29}" type="slidenum">
              <a:rPr lang="en-US" altLang="el-GR"/>
              <a:pPr>
                <a:defRPr/>
              </a:pPr>
              <a:t>‹#›</a:t>
            </a:fld>
            <a:endParaRPr lang="en-US" altLang="el-GR"/>
          </a:p>
        </p:txBody>
      </p:sp>
    </p:spTree>
    <p:extLst>
      <p:ext uri="{BB962C8B-B14F-4D97-AF65-F5344CB8AC3E}">
        <p14:creationId xmlns:p14="http://schemas.microsoft.com/office/powerpoint/2010/main" val="1404717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3"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71"/>
          <p:cNvSpPr>
            <a:spLocks noGrp="1" noChangeArrowheads="1"/>
          </p:cNvSpPr>
          <p:nvPr>
            <p:ph type="sldNum" sz="quarter" idx="12"/>
          </p:nvPr>
        </p:nvSpPr>
        <p:spPr>
          <a:ln/>
        </p:spPr>
        <p:txBody>
          <a:bodyPr/>
          <a:lstStyle>
            <a:lvl1pPr>
              <a:defRPr/>
            </a:lvl1pPr>
          </a:lstStyle>
          <a:p>
            <a:pPr>
              <a:defRPr/>
            </a:pPr>
            <a:fld id="{AFF54D1C-E2C8-4185-9F61-F5CAE7A25F41}" type="slidenum">
              <a:rPr lang="en-US" altLang="el-GR"/>
              <a:pPr>
                <a:defRPr/>
              </a:pPr>
              <a:t>‹#›</a:t>
            </a:fld>
            <a:endParaRPr lang="en-US" altLang="el-GR"/>
          </a:p>
        </p:txBody>
      </p:sp>
    </p:spTree>
    <p:extLst>
      <p:ext uri="{BB962C8B-B14F-4D97-AF65-F5344CB8AC3E}">
        <p14:creationId xmlns:p14="http://schemas.microsoft.com/office/powerpoint/2010/main" val="1577794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p:cNvSpPr>
            <a:spLocks noGrp="1" noChangeArrowheads="1"/>
          </p:cNvSpPr>
          <p:nvPr>
            <p:ph type="sldNum" sz="quarter" idx="12"/>
          </p:nvPr>
        </p:nvSpPr>
        <p:spPr>
          <a:ln/>
        </p:spPr>
        <p:txBody>
          <a:bodyPr/>
          <a:lstStyle>
            <a:lvl1pPr>
              <a:defRPr/>
            </a:lvl1pPr>
          </a:lstStyle>
          <a:p>
            <a:pPr>
              <a:defRPr/>
            </a:pPr>
            <a:fld id="{FF186026-935D-49E1-B78C-100B5CA0E024}" type="slidenum">
              <a:rPr lang="en-US" altLang="el-GR"/>
              <a:pPr>
                <a:defRPr/>
              </a:pPr>
              <a:t>‹#›</a:t>
            </a:fld>
            <a:endParaRPr lang="en-US" altLang="el-GR"/>
          </a:p>
        </p:txBody>
      </p:sp>
    </p:spTree>
    <p:extLst>
      <p:ext uri="{BB962C8B-B14F-4D97-AF65-F5344CB8AC3E}">
        <p14:creationId xmlns:p14="http://schemas.microsoft.com/office/powerpoint/2010/main" val="3323570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p:cNvSpPr>
            <a:spLocks noGrp="1" noChangeArrowheads="1"/>
          </p:cNvSpPr>
          <p:nvPr>
            <p:ph type="sldNum" sz="quarter" idx="12"/>
          </p:nvPr>
        </p:nvSpPr>
        <p:spPr>
          <a:ln/>
        </p:spPr>
        <p:txBody>
          <a:bodyPr/>
          <a:lstStyle>
            <a:lvl1pPr>
              <a:defRPr/>
            </a:lvl1pPr>
          </a:lstStyle>
          <a:p>
            <a:pPr>
              <a:defRPr/>
            </a:pPr>
            <a:fld id="{7883F4E3-7D1D-4560-9693-659EEF8B5B01}" type="slidenum">
              <a:rPr lang="en-US" altLang="el-GR"/>
              <a:pPr>
                <a:defRPr/>
              </a:pPr>
              <a:t>‹#›</a:t>
            </a:fld>
            <a:endParaRPr lang="en-US" altLang="el-GR"/>
          </a:p>
        </p:txBody>
      </p:sp>
    </p:spTree>
    <p:extLst>
      <p:ext uri="{BB962C8B-B14F-4D97-AF65-F5344CB8AC3E}">
        <p14:creationId xmlns:p14="http://schemas.microsoft.com/office/powerpoint/2010/main" val="2787913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1027" name="Group 3"/>
          <p:cNvGrpSpPr>
            <a:grpSpLocks/>
          </p:cNvGrpSpPr>
          <p:nvPr/>
        </p:nvGrpSpPr>
        <p:grpSpPr bwMode="auto">
          <a:xfrm>
            <a:off x="3175" y="4267200"/>
            <a:ext cx="9140825" cy="2590800"/>
            <a:chOff x="2" y="2688"/>
            <a:chExt cx="5758" cy="1632"/>
          </a:xfrm>
        </p:grpSpPr>
        <p:sp>
          <p:nvSpPr>
            <p:cNvPr id="110596"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1034" name="Group 5"/>
            <p:cNvGrpSpPr>
              <a:grpSpLocks/>
            </p:cNvGrpSpPr>
            <p:nvPr userDrawn="1"/>
          </p:nvGrpSpPr>
          <p:grpSpPr bwMode="auto">
            <a:xfrm>
              <a:off x="3528" y="3715"/>
              <a:ext cx="792" cy="521"/>
              <a:chOff x="3527" y="3715"/>
              <a:chExt cx="792" cy="521"/>
            </a:xfrm>
          </p:grpSpPr>
          <p:sp>
            <p:nvSpPr>
              <p:cNvPr id="110598"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599"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0"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1"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2"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3"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4"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5"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6"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7"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8"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1035" name="Group 17"/>
            <p:cNvGrpSpPr>
              <a:grpSpLocks/>
            </p:cNvGrpSpPr>
            <p:nvPr userDrawn="1"/>
          </p:nvGrpSpPr>
          <p:grpSpPr bwMode="auto">
            <a:xfrm>
              <a:off x="1776" y="3631"/>
              <a:ext cx="1626" cy="683"/>
              <a:chOff x="1776" y="3631"/>
              <a:chExt cx="1626" cy="683"/>
            </a:xfrm>
          </p:grpSpPr>
          <p:sp>
            <p:nvSpPr>
              <p:cNvPr id="110610"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1"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2"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3"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4"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5"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6"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7"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8"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9"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0"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1"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2"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3"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4"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5"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6"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7"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1036" name="Group 36"/>
            <p:cNvGrpSpPr>
              <a:grpSpLocks/>
            </p:cNvGrpSpPr>
            <p:nvPr userDrawn="1"/>
          </p:nvGrpSpPr>
          <p:grpSpPr bwMode="auto">
            <a:xfrm>
              <a:off x="4128" y="3360"/>
              <a:ext cx="1351" cy="821"/>
              <a:chOff x="4128" y="3360"/>
              <a:chExt cx="1351" cy="821"/>
            </a:xfrm>
          </p:grpSpPr>
          <p:sp>
            <p:nvSpPr>
              <p:cNvPr id="110629"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0"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1"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2"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3"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4"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5"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6"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7"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8"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9"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0"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1"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2"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3"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4"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5"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1037" name="Group 54"/>
            <p:cNvGrpSpPr>
              <a:grpSpLocks/>
            </p:cNvGrpSpPr>
            <p:nvPr userDrawn="1"/>
          </p:nvGrpSpPr>
          <p:grpSpPr bwMode="auto">
            <a:xfrm>
              <a:off x="5280" y="3024"/>
              <a:ext cx="425" cy="258"/>
              <a:chOff x="5280" y="3024"/>
              <a:chExt cx="425" cy="258"/>
            </a:xfrm>
          </p:grpSpPr>
          <p:sp>
            <p:nvSpPr>
              <p:cNvPr id="110647"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8"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9"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0"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1"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2"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3"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1045" name="Group 62"/>
              <p:cNvGrpSpPr>
                <a:grpSpLocks/>
              </p:cNvGrpSpPr>
              <p:nvPr/>
            </p:nvGrpSpPr>
            <p:grpSpPr bwMode="auto">
              <a:xfrm>
                <a:off x="5381" y="3085"/>
                <a:ext cx="227" cy="132"/>
                <a:chOff x="5381" y="3085"/>
                <a:chExt cx="227" cy="132"/>
              </a:xfrm>
            </p:grpSpPr>
            <p:sp>
              <p:nvSpPr>
                <p:cNvPr id="110655"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6"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7"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8"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grpSp>
      <p:sp>
        <p:nvSpPr>
          <p:cNvPr id="110659"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10660"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61"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l-GR" altLang="el-GR"/>
          </a:p>
        </p:txBody>
      </p:sp>
      <p:sp>
        <p:nvSpPr>
          <p:cNvPr id="110662"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l-GR" altLang="el-GR"/>
          </a:p>
        </p:txBody>
      </p:sp>
      <p:sp>
        <p:nvSpPr>
          <p:cNvPr id="110663"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a:defRPr/>
            </a:pPr>
            <a:fld id="{4CF30BC3-EB7F-482A-9BE4-7D7CCB3ABD42}" type="slidenum">
              <a:rPr lang="en-US" altLang="el-GR"/>
              <a:pPr>
                <a:defRPr/>
              </a:pPr>
              <a:t>‹#›</a:t>
            </a:fld>
            <a:endParaRPr lang="en-US" altLang="el-GR"/>
          </a:p>
        </p:txBody>
      </p:sp>
    </p:spTree>
  </p:cSld>
  <p:clrMap bg1="dk2" tx1="lt1" bg2="dk1" tx2="lt2" accent1="accent1" accent2="accent2" accent3="accent3" accent4="accent4" accent5="accent5" accent6="accent6" hlink="hlink" folHlink="folHlink"/>
  <p:sldLayoutIdLst>
    <p:sldLayoutId id="2147484301" r:id="rId1"/>
    <p:sldLayoutId id="2147484291" r:id="rId2"/>
    <p:sldLayoutId id="2147484292" r:id="rId3"/>
    <p:sldLayoutId id="2147484293" r:id="rId4"/>
    <p:sldLayoutId id="2147484294" r:id="rId5"/>
    <p:sldLayoutId id="2147484295" r:id="rId6"/>
    <p:sldLayoutId id="2147484296" r:id="rId7"/>
    <p:sldLayoutId id="2147484297" r:id="rId8"/>
    <p:sldLayoutId id="2147484298" r:id="rId9"/>
    <p:sldLayoutId id="2147484299" r:id="rId10"/>
    <p:sldLayoutId id="2147484300"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30.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hyperlink" Target="https://www.google.com.cy/url?sa=i&amp;rct=j&amp;q=&amp;esrc=s&amp;source=images&amp;cd=&amp;cad=rja&amp;uact=8&amp;ved=0ahUKEwjFmNm_l-PWAhVhP5oKHfQhBIUQjRwIBw&amp;url=https://www.123rf.com/photo_8906476_illustration-of-a-group-of-kids-talking.html&amp;psig=AOvVaw0SPwGMZA_-Hm-EN3zuLAb_&amp;ust=1507625930265170"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0.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cy/url?sa=i&amp;rct=j&amp;q=&amp;esrc=s&amp;source=images&amp;cd=&amp;cad=rja&amp;uact=8&amp;ved=0ahUKEwiS8sCml-PWAhUGMZoKHV1MBQwQjRwIBw&amp;url=http://hddfhm.com/clip-art/animated-clipart-kids.html&amp;psig=AOvVaw1qtClbFpyW--JWy8LD21rg&amp;ust=1507626028128618" TargetMode="External"/><Relationship Id="rId2" Type="http://schemas.openxmlformats.org/officeDocument/2006/relationships/image" Target="../media/image7.gif"/><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620713"/>
            <a:ext cx="8147050" cy="1084262"/>
          </a:xfrm>
        </p:spPr>
        <p:txBody>
          <a:bodyPr/>
          <a:lstStyle/>
          <a:p>
            <a:pPr>
              <a:defRPr/>
            </a:pPr>
            <a:r>
              <a:rPr lang="en-US" b="1" dirty="0" err="1" smtClean="0">
                <a:latin typeface="Times New Roman" panose="02020603050405020304" pitchFamily="18" charset="0"/>
                <a:cs typeface="Times New Roman" panose="02020603050405020304" pitchFamily="18" charset="0"/>
              </a:rPr>
              <a:t>Nipiagogeio</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err="1" smtClean="0">
                <a:latin typeface="Times New Roman" panose="02020603050405020304" pitchFamily="18" charset="0"/>
                <a:cs typeface="Times New Roman" panose="02020603050405020304" pitchFamily="18" charset="0"/>
              </a:rPr>
              <a:t>Potamou</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Germasogeias</a:t>
            </a:r>
            <a:r>
              <a:rPr lang="en-US" b="1" dirty="0" smtClean="0">
                <a:latin typeface="Times New Roman" panose="02020603050405020304" pitchFamily="18" charset="0"/>
                <a:cs typeface="Times New Roman" panose="02020603050405020304" pitchFamily="18" charset="0"/>
              </a:rPr>
              <a:t> 1</a:t>
            </a:r>
            <a:r>
              <a:rPr lang="en-US" altLang="el-GR" b="1" dirty="0" smtClean="0">
                <a:latin typeface="Times New Roman" pitchFamily="18" charset="0"/>
                <a:cs typeface="Times New Roman" pitchFamily="18" charset="0"/>
              </a:rPr>
              <a:t/>
            </a:r>
            <a:br>
              <a:rPr lang="en-US" altLang="el-GR" b="1" dirty="0" smtClean="0">
                <a:latin typeface="Times New Roman" pitchFamily="18" charset="0"/>
                <a:cs typeface="Times New Roman" pitchFamily="18" charset="0"/>
              </a:rPr>
            </a:br>
            <a:r>
              <a:rPr lang="en-US" b="1" dirty="0" smtClean="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p:txBody>
      </p:sp>
      <p:sp>
        <p:nvSpPr>
          <p:cNvPr id="5123" name="Content Placeholder 2"/>
          <p:cNvSpPr>
            <a:spLocks noGrp="1"/>
          </p:cNvSpPr>
          <p:nvPr>
            <p:ph idx="1"/>
          </p:nvPr>
        </p:nvSpPr>
        <p:spPr>
          <a:xfrm>
            <a:off x="-288925" y="1885950"/>
            <a:ext cx="9721850" cy="4525963"/>
          </a:xfrm>
        </p:spPr>
        <p:txBody>
          <a:bodyPr/>
          <a:lstStyle/>
          <a:p>
            <a:pPr algn="ctr">
              <a:buFont typeface="Wingdings" panose="05000000000000000000" pitchFamily="2" charset="2"/>
              <a:buNone/>
            </a:pPr>
            <a:r>
              <a:rPr lang="en-US" sz="6000" b="1" u="sng" dirty="0" smtClean="0">
                <a:effectLst/>
                <a:latin typeface="Times New Roman" panose="02020603050405020304" pitchFamily="18" charset="0"/>
                <a:cs typeface="Times New Roman" panose="02020603050405020304" pitchFamily="18" charset="0"/>
              </a:rPr>
              <a:t>COGNITIVE </a:t>
            </a:r>
            <a:r>
              <a:rPr lang="en-US" sz="6000" b="1" u="sng" dirty="0" smtClean="0">
                <a:effectLst/>
                <a:latin typeface="Times New Roman" panose="02020603050405020304" pitchFamily="18" charset="0"/>
                <a:cs typeface="Times New Roman" panose="02020603050405020304" pitchFamily="18" charset="0"/>
              </a:rPr>
              <a:t>LESSONS</a:t>
            </a:r>
            <a:endParaRPr lang="en-US" sz="6000" b="1" u="sng" dirty="0" smtClean="0">
              <a:effectLst/>
              <a:latin typeface="Times New Roman" panose="02020603050405020304" pitchFamily="18" charset="0"/>
              <a:cs typeface="Times New Roman" panose="02020603050405020304" pitchFamily="18" charset="0"/>
            </a:endParaRPr>
          </a:p>
        </p:txBody>
      </p:sp>
      <p:pic>
        <p:nvPicPr>
          <p:cNvPr id="5124" name="Picture 7" descr="j023244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6238" y="4149725"/>
            <a:ext cx="3384550"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1"/>
          <p:cNvSpPr>
            <a:spLocks noChangeArrowheads="1"/>
          </p:cNvSpPr>
          <p:nvPr/>
        </p:nvSpPr>
        <p:spPr bwMode="auto">
          <a:xfrm>
            <a:off x="1928813" y="5929313"/>
            <a:ext cx="4587875" cy="646112"/>
          </a:xfrm>
          <a:prstGeom prst="rect">
            <a:avLst/>
          </a:prstGeom>
          <a:noFill/>
          <a:ln w="9525">
            <a:noFill/>
            <a:miter lim="800000"/>
            <a:headEnd/>
            <a:tailEnd/>
          </a:ln>
          <a:effec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School year </a:t>
            </a:r>
            <a:r>
              <a:rPr lang="el-GR"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20</a:t>
            </a:r>
            <a:r>
              <a:rPr lang="en-US"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20</a:t>
            </a:r>
            <a:r>
              <a:rPr lang="el-GR"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-202</a:t>
            </a:r>
            <a:r>
              <a:rPr lang="en-US"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54000"/>
            <a:ext cx="8229600" cy="1139825"/>
          </a:xfrm>
        </p:spPr>
        <p:txBody>
          <a:bodyPr/>
          <a:lstStyle/>
          <a:p>
            <a:pPr>
              <a:defRPr/>
            </a:pPr>
            <a:r>
              <a:rPr lang="en-US" b="1" u="sng" dirty="0" smtClean="0">
                <a:latin typeface="Times New Roman" panose="02020603050405020304" pitchFamily="18" charset="0"/>
                <a:cs typeface="Times New Roman" panose="02020603050405020304" pitchFamily="18" charset="0"/>
              </a:rPr>
              <a:t>PURPOSES</a:t>
            </a:r>
            <a:endParaRPr lang="ru-RU"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8313" y="1412875"/>
            <a:ext cx="8229600" cy="4525963"/>
          </a:xfrm>
        </p:spPr>
        <p:txBody>
          <a:bodyPr/>
          <a:lstStyle/>
          <a:p>
            <a:pPr algn="ctr">
              <a:buFont typeface="Wingdings" panose="05000000000000000000" pitchFamily="2" charset="2"/>
              <a:buChar char="ü"/>
              <a:defRPr/>
            </a:pPr>
            <a:r>
              <a:rPr lang="en-US" sz="3600" b="1" dirty="0" smtClean="0">
                <a:latin typeface="Times New Roman" panose="02020603050405020304" pitchFamily="18" charset="0"/>
                <a:cs typeface="Times New Roman" panose="02020603050405020304" pitchFamily="18" charset="0"/>
              </a:rPr>
              <a:t>To observe the immediate environment objects and phenomena using as many senses as possible.</a:t>
            </a:r>
          </a:p>
          <a:p>
            <a:pPr algn="ctr">
              <a:buFont typeface="Wingdings" panose="05000000000000000000" pitchFamily="2" charset="2"/>
              <a:buChar char="ü"/>
              <a:defRPr/>
            </a:pPr>
            <a:r>
              <a:rPr lang="en-US" sz="3600" b="1" dirty="0" smtClean="0">
                <a:latin typeface="Times New Roman" panose="02020603050405020304" pitchFamily="18" charset="0"/>
                <a:cs typeface="Times New Roman" panose="02020603050405020304" pitchFamily="18" charset="0"/>
              </a:rPr>
              <a:t>To distinguish similarities and differences. To submit questions and puzzles. </a:t>
            </a:r>
          </a:p>
          <a:p>
            <a:pPr algn="ctr">
              <a:buFont typeface="Wingdings" panose="05000000000000000000" pitchFamily="2" charset="2"/>
              <a:buChar char="ü"/>
              <a:defRPr/>
            </a:pPr>
            <a:r>
              <a:rPr lang="en-US" sz="3600" b="1" dirty="0" smtClean="0">
                <a:latin typeface="Times New Roman" panose="02020603050405020304" pitchFamily="18" charset="0"/>
                <a:cs typeface="Times New Roman" panose="02020603050405020304" pitchFamily="18" charset="0"/>
              </a:rPr>
              <a:t>To formulate recommendations. (What would happen if ...)</a:t>
            </a:r>
            <a:endParaRPr lang="ru-RU" sz="3600" b="1" dirty="0">
              <a:latin typeface="Times New Roman" panose="02020603050405020304" pitchFamily="18" charset="0"/>
              <a:cs typeface="Times New Roman" panose="02020603050405020304" pitchFamily="18" charset="0"/>
            </a:endParaRPr>
          </a:p>
        </p:txBody>
      </p:sp>
      <p:pic>
        <p:nvPicPr>
          <p:cNvPr id="14340" name="Picture 3" descr="j028363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318250" y="0"/>
            <a:ext cx="2825750" cy="198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0"/>
            <a:ext cx="8229600" cy="1139825"/>
          </a:xfrm>
        </p:spPr>
        <p:txBody>
          <a:bodyPr/>
          <a:lstStyle/>
          <a:p>
            <a:pPr>
              <a:defRPr/>
            </a:pPr>
            <a:r>
              <a:rPr lang="en-US" b="1" u="sng" dirty="0" smtClean="0">
                <a:latin typeface="Times New Roman" panose="02020603050405020304" pitchFamily="18" charset="0"/>
                <a:cs typeface="Times New Roman" panose="02020603050405020304" pitchFamily="18" charset="0"/>
              </a:rPr>
              <a:t>PURPOSES</a:t>
            </a:r>
            <a:endParaRPr lang="ru-RU" b="1" u="sng" dirty="0">
              <a:latin typeface="Times New Roman" panose="02020603050405020304" pitchFamily="18" charset="0"/>
              <a:cs typeface="Times New Roman" panose="02020603050405020304" pitchFamily="18" charset="0"/>
            </a:endParaRPr>
          </a:p>
        </p:txBody>
      </p:sp>
      <p:sp>
        <p:nvSpPr>
          <p:cNvPr id="15363" name="Content Placeholder 2"/>
          <p:cNvSpPr>
            <a:spLocks noGrp="1"/>
          </p:cNvSpPr>
          <p:nvPr>
            <p:ph idx="1"/>
          </p:nvPr>
        </p:nvSpPr>
        <p:spPr>
          <a:xfrm>
            <a:off x="539750" y="1268413"/>
            <a:ext cx="8229600" cy="4525962"/>
          </a:xfrm>
        </p:spPr>
        <p:txBody>
          <a:bodyPr/>
          <a:lstStyle/>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To make predictions. </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To participate in experiments actively. </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To be able to come to simple conclusions. </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To understand and interpret the events of daily life based on simple scientific experiences.</a:t>
            </a:r>
            <a:endParaRPr lang="ru-RU" altLang="el-GR" sz="4000" b="1" smtClean="0">
              <a:effectLst/>
              <a:latin typeface="Times New Roman" panose="02020603050405020304" pitchFamily="18" charset="0"/>
              <a:cs typeface="Times New Roman" panose="02020603050405020304" pitchFamily="18" charset="0"/>
            </a:endParaRPr>
          </a:p>
        </p:txBody>
      </p:sp>
      <p:pic>
        <p:nvPicPr>
          <p:cNvPr id="15364" name="Picture 2" descr="j0283635"/>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75463" y="0"/>
            <a:ext cx="199072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333375"/>
            <a:ext cx="7096125" cy="1293813"/>
          </a:xfrm>
          <a:solidFill>
            <a:srgbClr val="FFFF00"/>
          </a:solidFill>
        </p:spPr>
        <p:txBody>
          <a:bodyPr/>
          <a:lstStyle/>
          <a:p>
            <a:pPr eaLnBrk="1" hangingPunct="1">
              <a:defRPr/>
            </a:pPr>
            <a:r>
              <a:rPr lang="el-GR" altLang="el-GR" b="1" smtClean="0">
                <a:solidFill>
                  <a:srgbClr val="FF0000"/>
                </a:solidFill>
                <a:latin typeface="Times New Roman" pitchFamily="18" charset="0"/>
                <a:cs typeface="Times New Roman" pitchFamily="18" charset="0"/>
              </a:rPr>
              <a:t>Ολόπλευρη ανάπτυξη</a:t>
            </a:r>
            <a:br>
              <a:rPr lang="el-GR" altLang="el-GR" b="1" smtClean="0">
                <a:solidFill>
                  <a:srgbClr val="FF0000"/>
                </a:solidFill>
                <a:latin typeface="Times New Roman" pitchFamily="18" charset="0"/>
                <a:cs typeface="Times New Roman" pitchFamily="18" charset="0"/>
              </a:rPr>
            </a:br>
            <a:r>
              <a:rPr lang="el-GR" altLang="el-GR" b="1" smtClean="0">
                <a:solidFill>
                  <a:srgbClr val="FF0000"/>
                </a:solidFill>
                <a:latin typeface="Times New Roman" pitchFamily="18" charset="0"/>
                <a:cs typeface="Times New Roman" pitchFamily="18" charset="0"/>
              </a:rPr>
              <a:t>Γνωστικά  αντικείμενα</a:t>
            </a:r>
            <a:endParaRPr lang="en-US" altLang="el-GR" b="1" smtClean="0">
              <a:solidFill>
                <a:srgbClr val="FF0000"/>
              </a:solidFill>
              <a:latin typeface="Times New Roman" pitchFamily="18" charset="0"/>
              <a:cs typeface="Times New Roman" pitchFamily="18" charset="0"/>
            </a:endParaRPr>
          </a:p>
        </p:txBody>
      </p:sp>
      <p:sp>
        <p:nvSpPr>
          <p:cNvPr id="16387" name="Explosion 1 5"/>
          <p:cNvSpPr>
            <a:spLocks noChangeArrowheads="1"/>
          </p:cNvSpPr>
          <p:nvPr/>
        </p:nvSpPr>
        <p:spPr bwMode="auto">
          <a:xfrm>
            <a:off x="571500" y="1857375"/>
            <a:ext cx="8572500" cy="500062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Περιβαλλοντική αγωγή</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Environmental</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Education </a:t>
            </a:r>
            <a:endParaRPr lang="ru-RU"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endParaRPr lang="el-GR" altLang="el-GR" sz="4000" b="1">
              <a:solidFill>
                <a:srgbClr val="FF0000"/>
              </a:solidFill>
              <a:latin typeface="Times New Roman" panose="02020603050405020304" pitchFamily="18" charset="0"/>
              <a:cs typeface="Times New Roman" panose="02020603050405020304" pitchFamily="18" charset="0"/>
            </a:endParaRPr>
          </a:p>
        </p:txBody>
      </p:sp>
      <p:pic>
        <p:nvPicPr>
          <p:cNvPr id="16388" name="Picture 4" descr="D:\Documents and Settings\Administrator\Local Settings\Temporary Internet Files\Content.IE5\VBYE6R52\MP90044656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188" y="4076700"/>
            <a:ext cx="237648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4" descr="D:\Documents and Settings\Administrator\Local Settings\Temporary Internet Files\Content.IE5\VBYE6R52\MP90044656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5425" y="4221163"/>
            <a:ext cx="2376488"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417638" y="1644650"/>
            <a:ext cx="6346825" cy="1293813"/>
          </a:xfrm>
          <a:prstGeom prst="rect">
            <a:avLst/>
          </a:prstGeom>
          <a:solidFill>
            <a:srgbClr val="FFFF00"/>
          </a:solidFill>
          <a:ln w="9525">
            <a:noFill/>
            <a:miter lim="800000"/>
            <a:headEnd/>
            <a:tailEnd/>
          </a:ln>
          <a:effectLst/>
        </p:spPr>
        <p:txBody>
          <a:bodyPr anchor="ctr" anchorCtr="1"/>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defRPr/>
            </a:pPr>
            <a:r>
              <a:rPr lang="en-US" b="1" kern="0" dirty="0" smtClean="0">
                <a:solidFill>
                  <a:srgbClr val="FF0000"/>
                </a:solidFill>
                <a:latin typeface="Times New Roman" pitchFamily="18" charset="0"/>
                <a:cs typeface="Times New Roman" pitchFamily="18" charset="0"/>
              </a:rPr>
              <a:t>Full development </a:t>
            </a:r>
            <a:br>
              <a:rPr lang="en-US" b="1" kern="0" dirty="0" smtClean="0">
                <a:solidFill>
                  <a:srgbClr val="FF0000"/>
                </a:solidFill>
                <a:latin typeface="Times New Roman" pitchFamily="18" charset="0"/>
                <a:cs typeface="Times New Roman" pitchFamily="18" charset="0"/>
              </a:rPr>
            </a:br>
            <a:r>
              <a:rPr lang="en-US" b="1" kern="0" dirty="0" smtClean="0">
                <a:solidFill>
                  <a:srgbClr val="FF0000"/>
                </a:solidFill>
                <a:latin typeface="Times New Roman" pitchFamily="18" charset="0"/>
                <a:cs typeface="Times New Roman" pitchFamily="18" charset="0"/>
              </a:rPr>
              <a:t>Cognitive </a:t>
            </a:r>
            <a:r>
              <a:rPr lang="en-US" b="1" kern="0" dirty="0" smtClean="0">
                <a:solidFill>
                  <a:srgbClr val="FF0000"/>
                </a:solidFill>
                <a:latin typeface="Times New Roman" pitchFamily="18" charset="0"/>
                <a:cs typeface="Times New Roman" pitchFamily="18" charset="0"/>
              </a:rPr>
              <a:t>lesson</a:t>
            </a:r>
            <a:r>
              <a:rPr lang="en-US" b="1" kern="0" dirty="0" smtClean="0">
                <a:solidFill>
                  <a:srgbClr val="FF0000"/>
                </a:solidFill>
                <a:latin typeface="Times New Roman" pitchFamily="18" charset="0"/>
                <a:cs typeface="Times New Roman" pitchFamily="18" charset="0"/>
              </a:rPr>
              <a:t>s</a:t>
            </a:r>
            <a:endParaRPr lang="en-US" altLang="el-GR" b="1" kern="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71450"/>
            <a:ext cx="8229600" cy="1139825"/>
          </a:xfrm>
        </p:spPr>
        <p:txBody>
          <a:bodyPr/>
          <a:lstStyle/>
          <a:p>
            <a:pPr eaLnBrk="1" hangingPunct="1">
              <a:defRPr/>
            </a:pPr>
            <a:r>
              <a:rPr lang="en-US" altLang="el-GR" sz="5400" b="1" u="sng" dirty="0" smtClean="0">
                <a:latin typeface="Times New Roman" pitchFamily="18" charset="0"/>
                <a:cs typeface="Times New Roman" pitchFamily="18" charset="0"/>
              </a:rPr>
              <a:t>Purposes</a:t>
            </a:r>
          </a:p>
        </p:txBody>
      </p:sp>
      <p:sp>
        <p:nvSpPr>
          <p:cNvPr id="3" name="Content Placeholder 2"/>
          <p:cNvSpPr>
            <a:spLocks noGrp="1"/>
          </p:cNvSpPr>
          <p:nvPr>
            <p:ph idx="1"/>
          </p:nvPr>
        </p:nvSpPr>
        <p:spPr>
          <a:xfrm>
            <a:off x="488950" y="836613"/>
            <a:ext cx="8643938" cy="4811712"/>
          </a:xfrm>
        </p:spPr>
        <p:txBody>
          <a:bodyPr/>
          <a:lstStyle/>
          <a:p>
            <a:pPr algn="ctr" eaLnBrk="1" hangingPunct="1">
              <a:buFont typeface="Wingdings" panose="05000000000000000000" pitchFamily="2" charset="2"/>
              <a:buChar char="ü"/>
              <a:defRPr/>
            </a:pPr>
            <a:r>
              <a:rPr lang="en-US" altLang="el-GR" sz="4000" b="1" dirty="0" smtClean="0">
                <a:latin typeface="Times New Roman" pitchFamily="18" charset="0"/>
                <a:cs typeface="Times New Roman" pitchFamily="18" charset="0"/>
              </a:rPr>
              <a:t>Acquiring environmental awareness</a:t>
            </a:r>
            <a:endParaRPr lang="el-GR" altLang="el-GR" sz="4000" b="1" dirty="0" smtClean="0">
              <a:latin typeface="Times New Roman" pitchFamily="18" charset="0"/>
              <a:cs typeface="Times New Roman" pitchFamily="18" charset="0"/>
            </a:endParaRPr>
          </a:p>
          <a:p>
            <a:pPr algn="ctr" eaLnBrk="1" hangingPunct="1">
              <a:buFont typeface="Wingdings" panose="05000000000000000000" pitchFamily="2" charset="2"/>
              <a:buChar char="ü"/>
              <a:defRPr/>
            </a:pPr>
            <a:r>
              <a:rPr lang="en-US" altLang="el-GR" sz="4000" b="1" dirty="0" smtClean="0">
                <a:latin typeface="Times New Roman" pitchFamily="18" charset="0"/>
                <a:cs typeface="Times New Roman" pitchFamily="18" charset="0"/>
              </a:rPr>
              <a:t>Getting the related knowledge, to understand the seriousness of environmental issues and to have critical thinking </a:t>
            </a:r>
          </a:p>
          <a:p>
            <a:pPr algn="ctr" eaLnBrk="1" hangingPunct="1">
              <a:buFont typeface="Wingdings" panose="05000000000000000000" pitchFamily="2" charset="2"/>
              <a:buChar char="ü"/>
              <a:defRPr/>
            </a:pPr>
            <a:r>
              <a:rPr lang="en-US" altLang="el-GR" sz="4000" b="1" dirty="0" smtClean="0">
                <a:latin typeface="Times New Roman" pitchFamily="18" charset="0"/>
                <a:cs typeface="Times New Roman" pitchFamily="18" charset="0"/>
              </a:rPr>
              <a:t>To discover the environment</a:t>
            </a:r>
            <a:endParaRPr lang="el-GR" altLang="el-GR" sz="4000" b="1" dirty="0" smtClean="0">
              <a:latin typeface="Times New Roman" pitchFamily="18" charset="0"/>
              <a:cs typeface="Times New Roman" pitchFamily="18" charset="0"/>
            </a:endParaRPr>
          </a:p>
          <a:p>
            <a:pPr algn="ctr" eaLnBrk="1" hangingPunct="1">
              <a:buFont typeface="Wingdings" panose="05000000000000000000" pitchFamily="2" charset="2"/>
              <a:buChar char="ü"/>
              <a:defRPr/>
            </a:pPr>
            <a:r>
              <a:rPr lang="el-GR" altLang="el-GR" sz="4000" b="1" dirty="0">
                <a:latin typeface="Times New Roman" pitchFamily="18" charset="0"/>
                <a:cs typeface="Times New Roman" pitchFamily="18" charset="0"/>
              </a:rPr>
              <a:t> </a:t>
            </a:r>
            <a:r>
              <a:rPr lang="en-US" altLang="el-GR" sz="4000" b="1" dirty="0" smtClean="0">
                <a:latin typeface="Times New Roman" pitchFamily="18" charset="0"/>
                <a:cs typeface="Times New Roman" pitchFamily="18" charset="0"/>
              </a:rPr>
              <a:t>To implement recycling and composting actions </a:t>
            </a:r>
            <a:r>
              <a:rPr lang="en-US" altLang="el-GR" sz="4000" b="1" dirty="0" err="1" smtClean="0">
                <a:latin typeface="Times New Roman" pitchFamily="18" charset="0"/>
                <a:cs typeface="Times New Roman" pitchFamily="18" charset="0"/>
              </a:rPr>
              <a:t>e.t.c</a:t>
            </a:r>
            <a:r>
              <a:rPr lang="en-US" altLang="el-GR" sz="4000" b="1" dirty="0" smtClean="0">
                <a:latin typeface="Times New Roman" pitchFamily="18" charset="0"/>
                <a:cs typeface="Times New Roman" pitchFamily="18" charset="0"/>
              </a:rPr>
              <a:t>.</a:t>
            </a:r>
            <a:endParaRPr lang="el-GR" altLang="el-GR" sz="4000" b="1" dirty="0" smtClean="0">
              <a:latin typeface="Times New Roman" pitchFamily="18" charset="0"/>
              <a:cs typeface="Times New Roman" pitchFamily="18" charset="0"/>
            </a:endParaRPr>
          </a:p>
          <a:p>
            <a:pPr algn="ctr" eaLnBrk="1" hangingPunct="1">
              <a:buFont typeface="Wingdings" panose="05000000000000000000" pitchFamily="2" charset="2"/>
              <a:buChar char="ü"/>
              <a:defRPr/>
            </a:pPr>
            <a:endParaRPr lang="el-GR" altLang="el-GR" sz="4000" b="1" dirty="0" smtClean="0">
              <a:latin typeface="Times New Roman" pitchFamily="18" charset="0"/>
              <a:cs typeface="Times New Roman" pitchFamily="18" charset="0"/>
            </a:endParaRPr>
          </a:p>
          <a:p>
            <a:pPr algn="ctr" eaLnBrk="1" hangingPunct="1">
              <a:buFont typeface="Wingdings" panose="05000000000000000000" pitchFamily="2" charset="2"/>
              <a:buChar char="ü"/>
              <a:defRPr/>
            </a:pPr>
            <a:endParaRPr lang="el-GR" altLang="el-GR" sz="4000" b="1" dirty="0" smtClean="0">
              <a:latin typeface="Times New Roman" pitchFamily="18" charset="0"/>
              <a:cs typeface="Times New Roman" pitchFamily="18" charset="0"/>
            </a:endParaRPr>
          </a:p>
          <a:p>
            <a:pPr marL="0" indent="0" algn="ctr" eaLnBrk="1" hangingPunct="1">
              <a:buFont typeface="Wingdings" panose="05000000000000000000" pitchFamily="2" charset="2"/>
              <a:buNone/>
              <a:defRPr/>
            </a:pPr>
            <a:endParaRPr lang="el-GR" altLang="el-GR" sz="4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188913"/>
            <a:ext cx="7151687" cy="1293812"/>
          </a:xfrm>
          <a:solidFill>
            <a:srgbClr val="FFFF00"/>
          </a:solidFill>
        </p:spPr>
        <p:txBody>
          <a:bodyPr/>
          <a:lstStyle/>
          <a:p>
            <a:pPr eaLnBrk="1" hangingPunct="1">
              <a:defRPr/>
            </a:pPr>
            <a:r>
              <a:rPr lang="el-GR" altLang="el-GR" b="1" smtClean="0">
                <a:solidFill>
                  <a:srgbClr val="FF0000"/>
                </a:solidFill>
                <a:latin typeface="Times New Roman" pitchFamily="18" charset="0"/>
                <a:cs typeface="Times New Roman" pitchFamily="18" charset="0"/>
              </a:rPr>
              <a:t>Ολόπλευρη ανάπτυξη</a:t>
            </a:r>
            <a:br>
              <a:rPr lang="el-GR" altLang="el-GR" b="1" smtClean="0">
                <a:solidFill>
                  <a:srgbClr val="FF0000"/>
                </a:solidFill>
                <a:latin typeface="Times New Roman" pitchFamily="18" charset="0"/>
                <a:cs typeface="Times New Roman" pitchFamily="18" charset="0"/>
              </a:rPr>
            </a:br>
            <a:r>
              <a:rPr lang="el-GR" altLang="el-GR" b="1" smtClean="0">
                <a:solidFill>
                  <a:srgbClr val="FF0000"/>
                </a:solidFill>
                <a:latin typeface="Times New Roman" pitchFamily="18" charset="0"/>
                <a:cs typeface="Times New Roman" pitchFamily="18" charset="0"/>
              </a:rPr>
              <a:t>Γνωστικά  αντικείμενα</a:t>
            </a:r>
            <a:endParaRPr lang="en-US" altLang="el-GR" b="1" smtClean="0">
              <a:solidFill>
                <a:srgbClr val="FF0000"/>
              </a:solidFill>
              <a:latin typeface="Times New Roman" pitchFamily="18" charset="0"/>
              <a:cs typeface="Times New Roman" pitchFamily="18" charset="0"/>
            </a:endParaRPr>
          </a:p>
        </p:txBody>
      </p:sp>
      <p:sp>
        <p:nvSpPr>
          <p:cNvPr id="18435" name="Explosion 1 5"/>
          <p:cNvSpPr>
            <a:spLocks noChangeArrowheads="1"/>
          </p:cNvSpPr>
          <p:nvPr/>
        </p:nvSpPr>
        <p:spPr bwMode="auto">
          <a:xfrm>
            <a:off x="547688" y="2128838"/>
            <a:ext cx="8572500" cy="500062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Εικαστικές Τέχνες</a:t>
            </a:r>
          </a:p>
          <a:p>
            <a:pPr algn="ctr">
              <a:spcBef>
                <a:spcPct val="0"/>
              </a:spcBef>
              <a:buClrTx/>
              <a:buSzTx/>
              <a:buFont typeface="Wingdings" panose="05000000000000000000" pitchFamily="2" charset="2"/>
              <a:buNone/>
            </a:pPr>
            <a:r>
              <a:rPr lang="en-US" altLang="el-GR" sz="4000" b="1">
                <a:solidFill>
                  <a:srgbClr val="FF0000"/>
                </a:solidFill>
                <a:latin typeface="Times New Roman" panose="02020603050405020304" pitchFamily="18" charset="0"/>
                <a:cs typeface="Times New Roman" panose="02020603050405020304" pitchFamily="18" charset="0"/>
              </a:rPr>
              <a:t>Art Education</a:t>
            </a:r>
            <a:endParaRPr lang="el-GR"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endParaRPr lang="el-GR" altLang="el-GR" sz="4000" b="1">
              <a:solidFill>
                <a:srgbClr val="FF0000"/>
              </a:solidFill>
              <a:latin typeface="Times New Roman" panose="02020603050405020304" pitchFamily="18" charset="0"/>
              <a:cs typeface="Times New Roman" panose="02020603050405020304" pitchFamily="18" charset="0"/>
            </a:endParaRPr>
          </a:p>
        </p:txBody>
      </p:sp>
      <p:pic>
        <p:nvPicPr>
          <p:cNvPr id="18436" name="Picture 4" descr="j023206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865563"/>
            <a:ext cx="3090863" cy="277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8" descr="j023214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2413" y="3422650"/>
            <a:ext cx="2500312"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214438" y="1482725"/>
            <a:ext cx="6807200" cy="1293813"/>
          </a:xfrm>
          <a:prstGeom prst="rect">
            <a:avLst/>
          </a:prstGeom>
          <a:solidFill>
            <a:srgbClr val="FFFF00"/>
          </a:solidFill>
          <a:ln w="9525">
            <a:noFill/>
            <a:miter lim="800000"/>
            <a:headEnd/>
            <a:tailEnd/>
          </a:ln>
          <a:effectLst/>
        </p:spPr>
        <p:txBody>
          <a:bodyPr anchor="ctr" anchorCtr="1"/>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defRPr/>
            </a:pPr>
            <a:r>
              <a:rPr lang="en-US" b="1" u="sng" kern="0" dirty="0" smtClean="0">
                <a:solidFill>
                  <a:srgbClr val="FF0000"/>
                </a:solidFill>
                <a:effectLst/>
                <a:latin typeface="Times New Roman" panose="02020603050405020304" pitchFamily="18" charset="0"/>
                <a:cs typeface="Times New Roman" panose="02020603050405020304" pitchFamily="18" charset="0"/>
              </a:rPr>
              <a:t>Full development </a:t>
            </a:r>
            <a:br>
              <a:rPr lang="en-US" b="1" u="sng" kern="0" dirty="0" smtClean="0">
                <a:solidFill>
                  <a:srgbClr val="FF0000"/>
                </a:solidFill>
                <a:effectLst/>
                <a:latin typeface="Times New Roman" panose="02020603050405020304" pitchFamily="18" charset="0"/>
                <a:cs typeface="Times New Roman" panose="02020603050405020304" pitchFamily="18" charset="0"/>
              </a:rPr>
            </a:br>
            <a:r>
              <a:rPr lang="en-US" b="1" u="sng" kern="0" dirty="0" smtClean="0">
                <a:solidFill>
                  <a:srgbClr val="FF0000"/>
                </a:solidFill>
                <a:effectLst/>
                <a:latin typeface="Times New Roman" panose="02020603050405020304" pitchFamily="18" charset="0"/>
                <a:cs typeface="Times New Roman" panose="02020603050405020304" pitchFamily="18" charset="0"/>
              </a:rPr>
              <a:t>Cognitive </a:t>
            </a:r>
            <a:r>
              <a:rPr lang="en-US" b="1" u="sng" kern="0" dirty="0" smtClean="0">
                <a:solidFill>
                  <a:srgbClr val="FF0000"/>
                </a:solidFill>
                <a:effectLst/>
                <a:latin typeface="Times New Roman" panose="02020603050405020304" pitchFamily="18" charset="0"/>
                <a:cs typeface="Times New Roman" panose="02020603050405020304" pitchFamily="18" charset="0"/>
              </a:rPr>
              <a:t>lesson</a:t>
            </a:r>
            <a:r>
              <a:rPr lang="en-US" b="1" u="sng" kern="0" dirty="0" smtClean="0">
                <a:solidFill>
                  <a:srgbClr val="FF0000"/>
                </a:solidFill>
                <a:effectLst/>
                <a:latin typeface="Times New Roman" panose="02020603050405020304" pitchFamily="18" charset="0"/>
                <a:cs typeface="Times New Roman" panose="02020603050405020304" pitchFamily="18" charset="0"/>
              </a:rPr>
              <a:t>s</a:t>
            </a:r>
            <a:endParaRPr lang="en-US" altLang="el-GR" b="1" u="sng" kern="0" dirty="0" smtClean="0">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692150"/>
            <a:ext cx="8229600" cy="4525963"/>
          </a:xfrm>
        </p:spPr>
        <p:txBody>
          <a:bodyPr/>
          <a:lstStyle/>
          <a:p>
            <a:pPr algn="ctr">
              <a:buFont typeface="Wingdings" panose="05000000000000000000" pitchFamily="2" charset="2"/>
              <a:buChar char="ü"/>
              <a:defRPr/>
            </a:pPr>
            <a:r>
              <a:rPr lang="en-US" sz="4000" b="1" dirty="0" smtClean="0">
                <a:latin typeface="Times New Roman" panose="02020603050405020304" pitchFamily="18" charset="0"/>
                <a:cs typeface="Times New Roman" panose="02020603050405020304" pitchFamily="18" charset="0"/>
              </a:rPr>
              <a:t>The Art Education is designed to give children the experience and skills to create and observe various visual forms, to cultivate a positive attitude to artistic expression and raise awareness on issues related to Environment, Art and Culture.</a:t>
            </a:r>
            <a:endParaRPr lang="ru-RU" sz="4000" b="1" dirty="0">
              <a:latin typeface="Times New Roman" panose="02020603050405020304" pitchFamily="18" charset="0"/>
              <a:cs typeface="Times New Roman" panose="02020603050405020304" pitchFamily="18" charset="0"/>
            </a:endParaRPr>
          </a:p>
        </p:txBody>
      </p:sp>
      <p:pic>
        <p:nvPicPr>
          <p:cNvPr id="19459" name="Picture 4" descr="Image result for clipart kids who paints  play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5121275"/>
            <a:ext cx="2447925"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6" descr="Image result for clipart kids who paints  play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5224463"/>
            <a:ext cx="2089150" cy="169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6" descr="Image result for clipart kids who paints  play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5086350"/>
            <a:ext cx="2087562" cy="169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913" y="115888"/>
            <a:ext cx="6424612" cy="1293812"/>
          </a:xfrm>
          <a:solidFill>
            <a:srgbClr val="FFFF00"/>
          </a:solidFill>
        </p:spPr>
        <p:txBody>
          <a:bodyPr/>
          <a:lstStyle/>
          <a:p>
            <a:pPr eaLnBrk="1" hangingPunct="1">
              <a:defRPr/>
            </a:pPr>
            <a:r>
              <a:rPr lang="el-GR" altLang="el-GR" b="1" smtClean="0">
                <a:solidFill>
                  <a:srgbClr val="FF0000"/>
                </a:solidFill>
                <a:latin typeface="Times New Roman" pitchFamily="18" charset="0"/>
                <a:cs typeface="Times New Roman" pitchFamily="18" charset="0"/>
              </a:rPr>
              <a:t>Ολόπλευρη ανάπτυξη</a:t>
            </a:r>
            <a:br>
              <a:rPr lang="el-GR" altLang="el-GR" b="1" smtClean="0">
                <a:solidFill>
                  <a:srgbClr val="FF0000"/>
                </a:solidFill>
                <a:latin typeface="Times New Roman" pitchFamily="18" charset="0"/>
                <a:cs typeface="Times New Roman" pitchFamily="18" charset="0"/>
              </a:rPr>
            </a:br>
            <a:r>
              <a:rPr lang="el-GR" altLang="el-GR" b="1" smtClean="0">
                <a:solidFill>
                  <a:srgbClr val="FF0000"/>
                </a:solidFill>
                <a:latin typeface="Times New Roman" pitchFamily="18" charset="0"/>
                <a:cs typeface="Times New Roman" pitchFamily="18" charset="0"/>
              </a:rPr>
              <a:t>Γνωστικά  αντικείμενα</a:t>
            </a:r>
            <a:endParaRPr lang="en-US" altLang="el-GR" b="1" smtClean="0">
              <a:solidFill>
                <a:srgbClr val="FF0000"/>
              </a:solidFill>
              <a:latin typeface="Times New Roman" pitchFamily="18" charset="0"/>
              <a:cs typeface="Times New Roman" pitchFamily="18" charset="0"/>
            </a:endParaRPr>
          </a:p>
        </p:txBody>
      </p:sp>
      <p:sp>
        <p:nvSpPr>
          <p:cNvPr id="20483" name="Explosion 1 5"/>
          <p:cNvSpPr>
            <a:spLocks noChangeArrowheads="1"/>
          </p:cNvSpPr>
          <p:nvPr/>
        </p:nvSpPr>
        <p:spPr bwMode="auto">
          <a:xfrm>
            <a:off x="560388" y="1773238"/>
            <a:ext cx="8572500" cy="5748337"/>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Μουσική </a:t>
            </a:r>
          </a:p>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Αγωγή</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Music</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Education</a:t>
            </a:r>
            <a:endParaRPr lang="el-GR"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endParaRPr lang="el-GR" altLang="el-GR" sz="4000" b="1">
              <a:solidFill>
                <a:srgbClr val="FF0000"/>
              </a:solidFill>
              <a:latin typeface="Times New Roman" panose="02020603050405020304" pitchFamily="18" charset="0"/>
              <a:cs typeface="Times New Roman" panose="02020603050405020304" pitchFamily="18" charset="0"/>
            </a:endParaRPr>
          </a:p>
        </p:txBody>
      </p:sp>
      <p:pic>
        <p:nvPicPr>
          <p:cNvPr id="20484" name="Picture 9" descr="j023272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2188" y="2949575"/>
            <a:ext cx="2293937" cy="366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11" descr="j028363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3240088"/>
            <a:ext cx="2786062"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206500" y="1409700"/>
            <a:ext cx="6675438" cy="1293813"/>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b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Cognitive </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lesson</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s</a:t>
            </a:r>
            <a:endParaRPr lang="en-US" altLang="el-GR" sz="4400" b="1" u="sng"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latin typeface="Times New Roman" panose="02020603050405020304" pitchFamily="18" charset="0"/>
                <a:cs typeface="Times New Roman" panose="02020603050405020304" pitchFamily="18" charset="0"/>
              </a:rPr>
              <a:t>PURPOSES</a:t>
            </a:r>
            <a:endParaRPr lang="ru-RU" b="1" dirty="0">
              <a:latin typeface="Times New Roman" panose="02020603050405020304" pitchFamily="18" charset="0"/>
              <a:cs typeface="Times New Roman" panose="02020603050405020304" pitchFamily="18" charset="0"/>
            </a:endParaRPr>
          </a:p>
        </p:txBody>
      </p:sp>
      <p:sp>
        <p:nvSpPr>
          <p:cNvPr id="21507" name="Content Placeholder 2"/>
          <p:cNvSpPr>
            <a:spLocks noGrp="1"/>
          </p:cNvSpPr>
          <p:nvPr>
            <p:ph idx="1"/>
          </p:nvPr>
        </p:nvSpPr>
        <p:spPr/>
        <p:txBody>
          <a:bodyPr/>
          <a:lstStyle/>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To enjoy music. </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To learn to sing properly.</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To understand the basic concepts of music. (slow-fast, loud-soft)</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To know the different musical instruments.</a:t>
            </a:r>
            <a:endParaRPr lang="ru-RU" altLang="el-GR" sz="4000" b="1" smtClean="0">
              <a:effectLst/>
              <a:latin typeface="Times New Roman" panose="02020603050405020304" pitchFamily="18" charset="0"/>
              <a:cs typeface="Times New Roman" panose="02020603050405020304" pitchFamily="18" charset="0"/>
            </a:endParaRPr>
          </a:p>
        </p:txBody>
      </p:sp>
      <p:pic>
        <p:nvPicPr>
          <p:cNvPr id="21508" name="Picture 6" descr="j023242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413" y="981075"/>
            <a:ext cx="1970088"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6" descr="Image result for clipart kids play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763" y="365125"/>
            <a:ext cx="2808287"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638" y="260350"/>
            <a:ext cx="6880225" cy="1293813"/>
          </a:xfrm>
          <a:solidFill>
            <a:srgbClr val="FFFF00"/>
          </a:solidFill>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22531" name="Explosion 1 5"/>
          <p:cNvSpPr>
            <a:spLocks noChangeArrowheads="1"/>
          </p:cNvSpPr>
          <p:nvPr/>
        </p:nvSpPr>
        <p:spPr bwMode="auto">
          <a:xfrm>
            <a:off x="565150" y="2201863"/>
            <a:ext cx="8572500" cy="500062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Φυσική αγωγή</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Physical</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Training</a:t>
            </a:r>
            <a:endParaRPr lang="el-GR"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endParaRPr lang="el-GR" altLang="el-GR" sz="4000" b="1">
              <a:solidFill>
                <a:srgbClr val="FF0000"/>
              </a:solidFill>
              <a:latin typeface="Times New Roman" panose="02020603050405020304" pitchFamily="18" charset="0"/>
              <a:cs typeface="Times New Roman" panose="02020603050405020304" pitchFamily="18" charset="0"/>
            </a:endParaRPr>
          </a:p>
        </p:txBody>
      </p:sp>
      <p:pic>
        <p:nvPicPr>
          <p:cNvPr id="22532" name="Picture 10" descr="j028365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3181350"/>
            <a:ext cx="2857500" cy="254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5" descr="j023206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6013" y="4005263"/>
            <a:ext cx="2543175" cy="233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782763" y="1554163"/>
            <a:ext cx="6170612" cy="1295400"/>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latin typeface="Times New Roman" panose="02020603050405020304" pitchFamily="18" charset="0"/>
                <a:ea typeface="+mj-ea"/>
                <a:cs typeface="Times New Roman" panose="02020603050405020304" pitchFamily="18" charset="0"/>
              </a:rPr>
            </a:br>
            <a:r>
              <a:rPr lang="en-US" sz="4400" b="1" u="sng" kern="0" dirty="0">
                <a:solidFill>
                  <a:srgbClr val="FF0000"/>
                </a:solidFill>
                <a:latin typeface="Times New Roman" panose="02020603050405020304" pitchFamily="18" charset="0"/>
                <a:ea typeface="+mj-ea"/>
                <a:cs typeface="Times New Roman" panose="02020603050405020304" pitchFamily="18" charset="0"/>
              </a:rPr>
              <a:t>Cognitive </a:t>
            </a:r>
            <a:r>
              <a:rPr lang="en-US" sz="4400" b="1" u="sng" kern="0" dirty="0" smtClean="0">
                <a:solidFill>
                  <a:srgbClr val="FF0000"/>
                </a:solidFill>
                <a:latin typeface="Times New Roman" panose="02020603050405020304" pitchFamily="18" charset="0"/>
                <a:ea typeface="+mj-ea"/>
                <a:cs typeface="Times New Roman" panose="02020603050405020304" pitchFamily="18" charset="0"/>
              </a:rPr>
              <a:t>lesson</a:t>
            </a:r>
            <a:r>
              <a:rPr lang="en-US" sz="4400" b="1" u="sng" kern="0" dirty="0" smtClean="0">
                <a:solidFill>
                  <a:srgbClr val="FF0000"/>
                </a:solidFill>
                <a:latin typeface="Times New Roman" panose="02020603050405020304" pitchFamily="18" charset="0"/>
                <a:ea typeface="+mj-ea"/>
                <a:cs typeface="Times New Roman" panose="02020603050405020304" pitchFamily="18" charset="0"/>
              </a:rPr>
              <a:t>s</a:t>
            </a:r>
            <a:endParaRPr lang="en-US" altLang="el-GR" sz="4400" b="1" u="sng" kern="0" dirty="0">
              <a:solidFill>
                <a:srgbClr val="FF0000"/>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itchFamily="18" charset="0"/>
                <a:cs typeface="Times New Roman" pitchFamily="18" charset="0"/>
              </a:rPr>
              <a:t>PURPOSES</a:t>
            </a:r>
            <a:endParaRPr lang="ru-RU"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ü"/>
              <a:defRPr/>
            </a:pPr>
            <a:r>
              <a:rPr lang="en-US" sz="3600" dirty="0" smtClean="0">
                <a:latin typeface="Times New Roman" pitchFamily="18" charset="0"/>
                <a:cs typeface="Times New Roman" pitchFamily="18" charset="0"/>
              </a:rPr>
              <a:t>To understand the importance of exercise in our lives. </a:t>
            </a:r>
          </a:p>
          <a:p>
            <a:pPr>
              <a:buFont typeface="Wingdings" panose="05000000000000000000" pitchFamily="2" charset="2"/>
              <a:buChar char="ü"/>
              <a:defRPr/>
            </a:pPr>
            <a:r>
              <a:rPr lang="en-US" sz="3600" dirty="0" smtClean="0">
                <a:latin typeface="Times New Roman" pitchFamily="18" charset="0"/>
                <a:cs typeface="Times New Roman" pitchFamily="18" charset="0"/>
              </a:rPr>
              <a:t>To develop basic motor skills and ability to coordinate movements. </a:t>
            </a:r>
          </a:p>
          <a:p>
            <a:pPr>
              <a:buFont typeface="Wingdings" panose="05000000000000000000" pitchFamily="2" charset="2"/>
              <a:buChar char="ü"/>
              <a:defRPr/>
            </a:pPr>
            <a:r>
              <a:rPr lang="en-US" sz="3600" dirty="0">
                <a:latin typeface="Times New Roman" pitchFamily="18" charset="0"/>
                <a:cs typeface="Times New Roman" pitchFamily="18" charset="0"/>
              </a:rPr>
              <a:t>To develop</a:t>
            </a:r>
            <a:r>
              <a:rPr lang="el-GR" sz="3600" dirty="0">
                <a:latin typeface="Times New Roman" pitchFamily="18" charset="0"/>
                <a:cs typeface="Times New Roman" pitchFamily="18" charset="0"/>
              </a:rPr>
              <a:t> </a:t>
            </a:r>
            <a:r>
              <a:rPr lang="en-US" sz="3600" dirty="0">
                <a:latin typeface="Times New Roman" pitchFamily="18" charset="0"/>
                <a:cs typeface="Times New Roman" pitchFamily="18" charset="0"/>
              </a:rPr>
              <a:t>endurance, flexibility, agility. </a:t>
            </a:r>
            <a:endParaRPr lang="en-US" sz="3600" dirty="0" smtClean="0">
              <a:latin typeface="Times New Roman" pitchFamily="18" charset="0"/>
              <a:cs typeface="Times New Roman" pitchFamily="18" charset="0"/>
            </a:endParaRPr>
          </a:p>
          <a:p>
            <a:pPr>
              <a:buFont typeface="Wingdings" panose="05000000000000000000" pitchFamily="2" charset="2"/>
              <a:buChar char="ü"/>
              <a:defRPr/>
            </a:pPr>
            <a:r>
              <a:rPr lang="en-US" sz="3600" dirty="0" smtClean="0">
                <a:latin typeface="Times New Roman" pitchFamily="18" charset="0"/>
                <a:cs typeface="Times New Roman" pitchFamily="18" charset="0"/>
              </a:rPr>
              <a:t>To use movement to express themselves freely and creatively using music, rhythm, dance, drama.</a:t>
            </a:r>
            <a:endParaRPr lang="ru-RU" sz="3600" dirty="0">
              <a:latin typeface="Times New Roman" pitchFamily="18" charset="0"/>
              <a:cs typeface="Times New Roman" pitchFamily="18" charset="0"/>
            </a:endParaRPr>
          </a:p>
        </p:txBody>
      </p:sp>
      <p:pic>
        <p:nvPicPr>
          <p:cNvPr id="23556" name="Picture 5" descr="j02320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588" y="450850"/>
            <a:ext cx="1368425" cy="125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5" descr="j02320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888" y="333375"/>
            <a:ext cx="1368425" cy="125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225" y="260350"/>
            <a:ext cx="6889750" cy="1293813"/>
          </a:xfrm>
          <a:solidFill>
            <a:srgbClr val="FFFF00"/>
          </a:solidFill>
          <a:ln w="50800"/>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6147" name="Explosion 1 5"/>
          <p:cNvSpPr>
            <a:spLocks noChangeArrowheads="1"/>
          </p:cNvSpPr>
          <p:nvPr/>
        </p:nvSpPr>
        <p:spPr bwMode="auto">
          <a:xfrm>
            <a:off x="323850" y="2430463"/>
            <a:ext cx="8572500" cy="4598987"/>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6000" b="1">
                <a:solidFill>
                  <a:srgbClr val="FF0000"/>
                </a:solidFill>
                <a:latin typeface="Times New Roman" panose="02020603050405020304" pitchFamily="18" charset="0"/>
                <a:cs typeface="Times New Roman" panose="02020603050405020304" pitchFamily="18" charset="0"/>
              </a:rPr>
              <a:t>Μαθηματικά</a:t>
            </a:r>
          </a:p>
          <a:p>
            <a:pPr algn="ctr">
              <a:spcBef>
                <a:spcPct val="0"/>
              </a:spcBef>
              <a:buClrTx/>
              <a:buSzTx/>
              <a:buFontTx/>
              <a:buNone/>
            </a:pPr>
            <a:r>
              <a:rPr lang="en-US" altLang="el-GR" sz="6000" b="1">
                <a:solidFill>
                  <a:srgbClr val="FF0000"/>
                </a:solidFill>
                <a:latin typeface="Times New Roman" panose="02020603050405020304" pitchFamily="18" charset="0"/>
                <a:cs typeface="Times New Roman" panose="02020603050405020304" pitchFamily="18" charset="0"/>
              </a:rPr>
              <a:t>Mathematics</a:t>
            </a:r>
            <a:endParaRPr lang="el-GR" altLang="el-GR" sz="6000" b="1">
              <a:solidFill>
                <a:srgbClr val="FF0000"/>
              </a:solidFill>
              <a:latin typeface="Times New Roman" panose="02020603050405020304" pitchFamily="18" charset="0"/>
              <a:cs typeface="Times New Roman" panose="02020603050405020304" pitchFamily="18" charset="0"/>
            </a:endParaRPr>
          </a:p>
        </p:txBody>
      </p:sp>
      <p:pic>
        <p:nvPicPr>
          <p:cNvPr id="6148" name="Picture 5" descr="j02329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3328988"/>
            <a:ext cx="242887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3" descr="j02321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488" y="3724275"/>
            <a:ext cx="2503487"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174750" y="1684338"/>
            <a:ext cx="6880225" cy="1293812"/>
          </a:xfrm>
          <a:prstGeom prst="rect">
            <a:avLst/>
          </a:prstGeom>
          <a:solidFill>
            <a:srgbClr val="FFFF00"/>
          </a:solidFill>
          <a:ln w="9525">
            <a:noFill/>
            <a:miter lim="800000"/>
            <a:headEnd/>
            <a:tailEnd/>
          </a:ln>
          <a:effectLst/>
        </p:spPr>
        <p:txBody>
          <a:bodyPr anchor="ctr" anchorCtr="1"/>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defRPr/>
            </a:pPr>
            <a:r>
              <a:rPr lang="en-US" b="1" kern="0" dirty="0" smtClean="0">
                <a:solidFill>
                  <a:srgbClr val="FF0000"/>
                </a:solidFill>
                <a:latin typeface="Times New Roman" panose="02020603050405020304" pitchFamily="18" charset="0"/>
                <a:cs typeface="Times New Roman" panose="02020603050405020304" pitchFamily="18" charset="0"/>
              </a:rPr>
              <a:t>Full development </a:t>
            </a:r>
            <a:br>
              <a:rPr lang="en-US" b="1" kern="0" dirty="0" smtClean="0">
                <a:solidFill>
                  <a:srgbClr val="FF0000"/>
                </a:solidFill>
                <a:latin typeface="Times New Roman" panose="02020603050405020304" pitchFamily="18" charset="0"/>
                <a:cs typeface="Times New Roman" panose="02020603050405020304" pitchFamily="18" charset="0"/>
              </a:rPr>
            </a:br>
            <a:r>
              <a:rPr lang="en-US" b="1" kern="0" dirty="0" smtClean="0">
                <a:solidFill>
                  <a:srgbClr val="FF0000"/>
                </a:solidFill>
                <a:latin typeface="Times New Roman" panose="02020603050405020304" pitchFamily="18" charset="0"/>
                <a:cs typeface="Times New Roman" panose="02020603050405020304" pitchFamily="18" charset="0"/>
              </a:rPr>
              <a:t>Cognitive </a:t>
            </a:r>
            <a:r>
              <a:rPr lang="en-US" b="1" kern="0" dirty="0" smtClean="0">
                <a:solidFill>
                  <a:srgbClr val="FF0000"/>
                </a:solidFill>
                <a:latin typeface="Times New Roman" panose="02020603050405020304" pitchFamily="18" charset="0"/>
                <a:cs typeface="Times New Roman" panose="02020603050405020304" pitchFamily="18" charset="0"/>
              </a:rPr>
              <a:t>lessons</a:t>
            </a:r>
            <a:endParaRPr lang="en-US" altLang="el-GR" b="1" kern="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8113" y="188913"/>
            <a:ext cx="6807200" cy="1293812"/>
          </a:xfrm>
          <a:solidFill>
            <a:srgbClr val="FFFF00"/>
          </a:solidFill>
        </p:spPr>
        <p:txBody>
          <a:bodyPr/>
          <a:lstStyle/>
          <a:p>
            <a:pPr eaLnBrk="1" hangingPunct="1">
              <a:defRPr/>
            </a:pPr>
            <a:r>
              <a:rPr lang="el-GR" altLang="el-GR" b="1" smtClean="0">
                <a:solidFill>
                  <a:srgbClr val="FF0000"/>
                </a:solidFill>
                <a:latin typeface="Times New Roman" pitchFamily="18" charset="0"/>
                <a:cs typeface="Times New Roman" pitchFamily="18" charset="0"/>
              </a:rPr>
              <a:t>Ολόπλευρη ανάπτυξη</a:t>
            </a:r>
            <a:br>
              <a:rPr lang="el-GR" altLang="el-GR" b="1" smtClean="0">
                <a:solidFill>
                  <a:srgbClr val="FF0000"/>
                </a:solidFill>
                <a:latin typeface="Times New Roman" pitchFamily="18" charset="0"/>
                <a:cs typeface="Times New Roman" pitchFamily="18" charset="0"/>
              </a:rPr>
            </a:br>
            <a:r>
              <a:rPr lang="el-GR" altLang="el-GR" b="1" smtClean="0">
                <a:solidFill>
                  <a:srgbClr val="FF0000"/>
                </a:solidFill>
                <a:latin typeface="Times New Roman" pitchFamily="18" charset="0"/>
                <a:cs typeface="Times New Roman" pitchFamily="18" charset="0"/>
              </a:rPr>
              <a:t>Γνωστικά  αντικείμενα</a:t>
            </a:r>
            <a:endParaRPr lang="en-US" altLang="el-GR" b="1" smtClean="0">
              <a:solidFill>
                <a:srgbClr val="FF0000"/>
              </a:solidFill>
              <a:latin typeface="Times New Roman" pitchFamily="18" charset="0"/>
              <a:cs typeface="Times New Roman" pitchFamily="18" charset="0"/>
            </a:endParaRPr>
          </a:p>
        </p:txBody>
      </p:sp>
      <p:sp>
        <p:nvSpPr>
          <p:cNvPr id="24579" name="Explosion 1 5"/>
          <p:cNvSpPr>
            <a:spLocks noChangeArrowheads="1"/>
          </p:cNvSpPr>
          <p:nvPr/>
        </p:nvSpPr>
        <p:spPr bwMode="auto">
          <a:xfrm>
            <a:off x="234950" y="1341438"/>
            <a:ext cx="8874125" cy="576262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Αγωγή </a:t>
            </a:r>
            <a:endParaRPr lang="en-US"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Υγείας</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Health</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Education</a:t>
            </a:r>
          </a:p>
          <a:p>
            <a:pPr algn="ctr">
              <a:spcBef>
                <a:spcPct val="0"/>
              </a:spcBef>
              <a:buClrTx/>
              <a:buSzTx/>
              <a:buFontTx/>
              <a:buNone/>
            </a:pPr>
            <a:endParaRPr lang="el-GR" altLang="el-GR" sz="4000" b="1">
              <a:solidFill>
                <a:srgbClr val="FF0000"/>
              </a:solidFill>
              <a:latin typeface="Times New Roman" panose="02020603050405020304" pitchFamily="18" charset="0"/>
              <a:cs typeface="Times New Roman" panose="02020603050405020304" pitchFamily="18" charset="0"/>
            </a:endParaRPr>
          </a:p>
        </p:txBody>
      </p:sp>
      <p:pic>
        <p:nvPicPr>
          <p:cNvPr id="24580" name="Picture 15" descr="j023304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425" y="2908300"/>
            <a:ext cx="2933700" cy="290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16" descr="j02321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6013" y="2630488"/>
            <a:ext cx="2000250" cy="296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509713" y="1400175"/>
            <a:ext cx="6604000" cy="1293813"/>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b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Cognitive </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lesson</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s</a:t>
            </a:r>
            <a:endParaRPr lang="en-US" altLang="el-GR" sz="4400" b="1" u="sng"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1030288"/>
            <a:ext cx="8229600" cy="1139825"/>
          </a:xfrm>
        </p:spPr>
        <p:txBody>
          <a:bodyPr/>
          <a:lstStyle/>
          <a:p>
            <a:pPr>
              <a:defRPr/>
            </a:pPr>
            <a:r>
              <a:rPr lang="en-US" sz="4800" b="1" u="sng" dirty="0" smtClean="0">
                <a:latin typeface="Times New Roman" pitchFamily="18" charset="0"/>
                <a:cs typeface="Times New Roman" pitchFamily="18" charset="0"/>
              </a:rPr>
              <a:t>Myself</a:t>
            </a:r>
            <a:endParaRPr lang="ru-RU" sz="48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None/>
              <a:defRPr/>
            </a:pPr>
            <a:endParaRPr lang="en-US" sz="4800" dirty="0" smtClean="0">
              <a:latin typeface="Times New Roman" pitchFamily="18" charset="0"/>
              <a:cs typeface="Times New Roman" pitchFamily="18" charset="0"/>
            </a:endParaRPr>
          </a:p>
          <a:p>
            <a:pPr>
              <a:buFont typeface="Wingdings" panose="05000000000000000000" pitchFamily="2" charset="2"/>
              <a:buChar char="ü"/>
              <a:defRPr/>
            </a:pPr>
            <a:r>
              <a:rPr lang="en-US" sz="4800" dirty="0" smtClean="0">
                <a:effectLst/>
                <a:latin typeface="Times New Roman" pitchFamily="18" charset="0"/>
                <a:cs typeface="Times New Roman" pitchFamily="18" charset="0"/>
              </a:rPr>
              <a:t>The organs and functions of the body,</a:t>
            </a:r>
          </a:p>
          <a:p>
            <a:pPr>
              <a:buFont typeface="Wingdings" panose="05000000000000000000" pitchFamily="2" charset="2"/>
              <a:buChar char="ü"/>
              <a:defRPr/>
            </a:pPr>
            <a:r>
              <a:rPr lang="en-US" sz="4800" dirty="0" smtClean="0">
                <a:effectLst/>
                <a:latin typeface="Times New Roman" pitchFamily="18" charset="0"/>
                <a:cs typeface="Times New Roman" pitchFamily="18" charset="0"/>
              </a:rPr>
              <a:t> Senses  Sensors, </a:t>
            </a:r>
          </a:p>
          <a:p>
            <a:pPr>
              <a:buFont typeface="Wingdings" panose="05000000000000000000" pitchFamily="2" charset="2"/>
              <a:buChar char="ü"/>
              <a:defRPr/>
            </a:pPr>
            <a:r>
              <a:rPr lang="en-US" sz="4800" dirty="0" smtClean="0">
                <a:effectLst/>
                <a:latin typeface="Times New Roman" pitchFamily="18" charset="0"/>
                <a:cs typeface="Times New Roman" pitchFamily="18" charset="0"/>
              </a:rPr>
              <a:t>The two sexes</a:t>
            </a:r>
            <a:endParaRPr lang="ru-RU" sz="4800" dirty="0">
              <a:effectLst/>
              <a:latin typeface="Times New Roman" pitchFamily="18" charset="0"/>
              <a:cs typeface="Times New Roman" pitchFamily="18" charset="0"/>
            </a:endParaRPr>
          </a:p>
        </p:txBody>
      </p:sp>
      <p:pic>
        <p:nvPicPr>
          <p:cNvPr id="25604" name="Picture 7" descr="j023215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425" y="3429000"/>
            <a:ext cx="2143125" cy="261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My self and others</a:t>
            </a:r>
            <a:endParaRPr lang="ru-RU"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288" y="1196975"/>
            <a:ext cx="8229600" cy="4525963"/>
          </a:xfrm>
        </p:spPr>
        <p:txBody>
          <a:bodyPr/>
          <a:lstStyle/>
          <a:p>
            <a:pPr>
              <a:buFont typeface="Wingdings" panose="05000000000000000000" pitchFamily="2" charset="2"/>
              <a:buNone/>
              <a:defRPr/>
            </a:pPr>
            <a:endParaRPr lang="en-US" dirty="0" smtClean="0"/>
          </a:p>
          <a:p>
            <a:pPr>
              <a:buFont typeface="Wingdings" panose="05000000000000000000" pitchFamily="2" charset="2"/>
              <a:buChar char="ü"/>
              <a:defRPr/>
            </a:pPr>
            <a:r>
              <a:rPr lang="en-US" sz="4400" b="1" dirty="0">
                <a:latin typeface="Times New Roman" panose="02020603050405020304" pitchFamily="18" charset="0"/>
                <a:cs typeface="Times New Roman" panose="02020603050405020304" pitchFamily="18" charset="0"/>
              </a:rPr>
              <a:t>P</a:t>
            </a:r>
            <a:r>
              <a:rPr lang="en-US" sz="4400" b="1" dirty="0" smtClean="0">
                <a:latin typeface="Times New Roman" panose="02020603050405020304" pitchFamily="18" charset="0"/>
                <a:cs typeface="Times New Roman" panose="02020603050405020304" pitchFamily="18" charset="0"/>
              </a:rPr>
              <a:t>ersonal development </a:t>
            </a:r>
          </a:p>
          <a:p>
            <a:pP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Self-awareness</a:t>
            </a:r>
          </a:p>
          <a:p>
            <a:pP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Socially acceptable behavior interpersonal relationships </a:t>
            </a:r>
          </a:p>
          <a:p>
            <a:pP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Family, relatives, friends, social events.</a:t>
            </a:r>
            <a:endParaRPr lang="ru-RU" sz="4400" b="1" dirty="0">
              <a:latin typeface="Times New Roman" panose="02020603050405020304" pitchFamily="18" charset="0"/>
              <a:cs typeface="Times New Roman" panose="02020603050405020304" pitchFamily="18" charset="0"/>
            </a:endParaRPr>
          </a:p>
        </p:txBody>
      </p:sp>
      <p:pic>
        <p:nvPicPr>
          <p:cNvPr id="26628" name="Picture 1" descr="MCj03247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125" y="1196975"/>
            <a:ext cx="2266950"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Nutrition and health</a:t>
            </a:r>
            <a:endParaRPr lang="ru-RU" b="1" u="sng" dirty="0">
              <a:latin typeface="Times New Roman" panose="02020603050405020304" pitchFamily="18" charset="0"/>
              <a:cs typeface="Times New Roman" panose="02020603050405020304" pitchFamily="18" charset="0"/>
            </a:endParaRPr>
          </a:p>
        </p:txBody>
      </p:sp>
      <p:sp>
        <p:nvSpPr>
          <p:cNvPr id="27651" name="Content Placeholder 2"/>
          <p:cNvSpPr>
            <a:spLocks noGrp="1"/>
          </p:cNvSpPr>
          <p:nvPr>
            <p:ph idx="1"/>
          </p:nvPr>
        </p:nvSpPr>
        <p:spPr/>
        <p:txBody>
          <a:bodyPr/>
          <a:lstStyle/>
          <a:p>
            <a:pPr>
              <a:buFont typeface="Wingdings" panose="05000000000000000000" pitchFamily="2" charset="2"/>
              <a:buChar char="ü"/>
            </a:pPr>
            <a:r>
              <a:rPr lang="en-US" altLang="el-GR" sz="4400" b="1" smtClean="0">
                <a:effectLst/>
                <a:latin typeface="Times New Roman" panose="02020603050405020304" pitchFamily="18" charset="0"/>
                <a:cs typeface="Times New Roman" panose="02020603050405020304" pitchFamily="18" charset="0"/>
              </a:rPr>
              <a:t>Origin and nutritional value of foods. </a:t>
            </a:r>
          </a:p>
          <a:p>
            <a:pPr>
              <a:buFont typeface="Wingdings" panose="05000000000000000000" pitchFamily="2" charset="2"/>
              <a:buChar char="ü"/>
            </a:pPr>
            <a:r>
              <a:rPr lang="en-US" altLang="el-GR" sz="4400" b="1" smtClean="0">
                <a:effectLst/>
                <a:latin typeface="Times New Roman" panose="02020603050405020304" pitchFamily="18" charset="0"/>
                <a:cs typeface="Times New Roman" panose="02020603050405020304" pitchFamily="18" charset="0"/>
              </a:rPr>
              <a:t>Use and abuse of substances, </a:t>
            </a:r>
          </a:p>
          <a:p>
            <a:pPr>
              <a:buFont typeface="Wingdings" panose="05000000000000000000" pitchFamily="2" charset="2"/>
              <a:buChar char="ü"/>
            </a:pPr>
            <a:r>
              <a:rPr lang="en-US" altLang="el-GR" sz="4400" b="1" smtClean="0">
                <a:effectLst/>
                <a:latin typeface="Times New Roman" panose="02020603050405020304" pitchFamily="18" charset="0"/>
                <a:cs typeface="Times New Roman" panose="02020603050405020304" pitchFamily="18" charset="0"/>
              </a:rPr>
              <a:t>I protect my health, </a:t>
            </a:r>
          </a:p>
          <a:p>
            <a:pPr>
              <a:buFont typeface="Wingdings" panose="05000000000000000000" pitchFamily="2" charset="2"/>
              <a:buChar char="ü"/>
            </a:pPr>
            <a:r>
              <a:rPr lang="en-US" altLang="el-GR" sz="4400" b="1" smtClean="0">
                <a:effectLst/>
                <a:latin typeface="Times New Roman" panose="02020603050405020304" pitchFamily="18" charset="0"/>
                <a:cs typeface="Times New Roman" panose="02020603050405020304" pitchFamily="18" charset="0"/>
              </a:rPr>
              <a:t>Healthy living habits</a:t>
            </a:r>
            <a:endParaRPr lang="ru-RU" altLang="el-GR" sz="4400" b="1" smtClean="0">
              <a:effectLst/>
              <a:latin typeface="Times New Roman" panose="02020603050405020304" pitchFamily="18" charset="0"/>
              <a:cs typeface="Times New Roman" panose="02020603050405020304" pitchFamily="18" charset="0"/>
            </a:endParaRPr>
          </a:p>
        </p:txBody>
      </p:sp>
      <p:pic>
        <p:nvPicPr>
          <p:cNvPr id="27652" name="Picture 7" descr="j023205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688" y="4005263"/>
            <a:ext cx="1836737"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ounded Rectangle 1"/>
          <p:cNvSpPr>
            <a:spLocks noChangeArrowheads="1"/>
          </p:cNvSpPr>
          <p:nvPr/>
        </p:nvSpPr>
        <p:spPr bwMode="auto">
          <a:xfrm>
            <a:off x="1785938" y="285750"/>
            <a:ext cx="5072062" cy="1214438"/>
          </a:xfrm>
          <a:prstGeom prst="roundRect">
            <a:avLst>
              <a:gd name="adj" fmla="val 16667"/>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4400" b="1">
                <a:solidFill>
                  <a:srgbClr val="FF0000"/>
                </a:solidFill>
                <a:latin typeface="Times New Roman" panose="02020603050405020304" pitchFamily="18" charset="0"/>
                <a:cs typeface="Times New Roman" panose="02020603050405020304" pitchFamily="18" charset="0"/>
              </a:rPr>
              <a:t>Socialization</a:t>
            </a:r>
          </a:p>
        </p:txBody>
      </p:sp>
      <p:sp>
        <p:nvSpPr>
          <p:cNvPr id="28675" name="Rounded Rectangle 2"/>
          <p:cNvSpPr>
            <a:spLocks noChangeArrowheads="1"/>
          </p:cNvSpPr>
          <p:nvPr/>
        </p:nvSpPr>
        <p:spPr bwMode="auto">
          <a:xfrm>
            <a:off x="1187450" y="1700213"/>
            <a:ext cx="6386513" cy="2286000"/>
          </a:xfrm>
          <a:prstGeom prst="roundRect">
            <a:avLst>
              <a:gd name="adj" fmla="val 16667"/>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4400" b="1">
                <a:solidFill>
                  <a:srgbClr val="FF0000"/>
                </a:solidFill>
                <a:latin typeface="Times New Roman" panose="02020603050405020304" pitchFamily="18" charset="0"/>
                <a:cs typeface="Times New Roman" panose="02020603050405020304" pitchFamily="18" charset="0"/>
              </a:rPr>
              <a:t>Development of skills of good work and cooperation</a:t>
            </a:r>
            <a:endParaRPr lang="ru-RU" altLang="el-GR" sz="4400" b="1">
              <a:solidFill>
                <a:srgbClr val="FF0000"/>
              </a:solidFill>
              <a:latin typeface="Times New Roman" panose="02020603050405020304" pitchFamily="18" charset="0"/>
              <a:cs typeface="Times New Roman" panose="02020603050405020304" pitchFamily="18" charset="0"/>
            </a:endParaRPr>
          </a:p>
        </p:txBody>
      </p:sp>
      <p:sp>
        <p:nvSpPr>
          <p:cNvPr id="28676" name="Rounded Rectangle 3"/>
          <p:cNvSpPr>
            <a:spLocks noChangeArrowheads="1"/>
          </p:cNvSpPr>
          <p:nvPr/>
        </p:nvSpPr>
        <p:spPr bwMode="auto">
          <a:xfrm>
            <a:off x="1857375" y="4357688"/>
            <a:ext cx="5143500" cy="2214562"/>
          </a:xfrm>
          <a:prstGeom prst="roundRect">
            <a:avLst>
              <a:gd name="adj" fmla="val 16667"/>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4400" b="1">
                <a:solidFill>
                  <a:srgbClr val="FF0000"/>
                </a:solidFill>
                <a:latin typeface="Times New Roman" panose="02020603050405020304" pitchFamily="18" charset="0"/>
                <a:cs typeface="Times New Roman" panose="02020603050405020304" pitchFamily="18" charset="0"/>
              </a:rPr>
              <a:t>Growing environmental awareness</a:t>
            </a:r>
            <a:endParaRPr lang="ru-RU" altLang="el-GR" sz="4400" b="1">
              <a:solidFill>
                <a:srgbClr val="FF0000"/>
              </a:solidFill>
              <a:latin typeface="Times New Roman" panose="02020603050405020304" pitchFamily="18" charset="0"/>
              <a:cs typeface="Times New Roman" panose="02020603050405020304" pitchFamily="18" charset="0"/>
            </a:endParaRPr>
          </a:p>
        </p:txBody>
      </p:sp>
      <p:pic>
        <p:nvPicPr>
          <p:cNvPr id="28677" name="Picture 10" descr="j023206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15188" y="3705225"/>
            <a:ext cx="1928812"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ounded Rectangle 1"/>
          <p:cNvSpPr>
            <a:spLocks noChangeArrowheads="1"/>
          </p:cNvSpPr>
          <p:nvPr/>
        </p:nvSpPr>
        <p:spPr bwMode="auto">
          <a:xfrm>
            <a:off x="1785938" y="285750"/>
            <a:ext cx="5286375" cy="2500313"/>
          </a:xfrm>
          <a:prstGeom prst="roundRect">
            <a:avLst>
              <a:gd name="adj" fmla="val 16667"/>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4800" b="1">
                <a:solidFill>
                  <a:srgbClr val="FF0000"/>
                </a:solidFill>
                <a:latin typeface="Times New Roman" panose="02020603050405020304" pitchFamily="18" charset="0"/>
                <a:cs typeface="Times New Roman" panose="02020603050405020304" pitchFamily="18" charset="0"/>
              </a:rPr>
              <a:t>Acceptance of diversity of people</a:t>
            </a:r>
          </a:p>
        </p:txBody>
      </p:sp>
      <p:sp>
        <p:nvSpPr>
          <p:cNvPr id="29699" name="Rounded Rectangle 3"/>
          <p:cNvSpPr>
            <a:spLocks noChangeArrowheads="1"/>
          </p:cNvSpPr>
          <p:nvPr/>
        </p:nvSpPr>
        <p:spPr bwMode="auto">
          <a:xfrm>
            <a:off x="755650" y="3286125"/>
            <a:ext cx="7777163" cy="3214688"/>
          </a:xfrm>
          <a:prstGeom prst="roundRect">
            <a:avLst>
              <a:gd name="adj" fmla="val 16667"/>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5400" b="1">
                <a:solidFill>
                  <a:srgbClr val="FF0000"/>
                </a:solidFill>
                <a:latin typeface="Times New Roman" panose="02020603050405020304" pitchFamily="18" charset="0"/>
                <a:cs typeface="Times New Roman" panose="02020603050405020304" pitchFamily="18" charset="0"/>
              </a:rPr>
              <a:t>Resolution of disputes and conflict with dialogue.</a:t>
            </a:r>
            <a:endParaRPr lang="ru-RU" altLang="el-GR" sz="5400" b="1">
              <a:solidFill>
                <a:srgbClr val="FF0000"/>
              </a:solidFill>
              <a:latin typeface="Times New Roman" panose="02020603050405020304" pitchFamily="18" charset="0"/>
              <a:cs typeface="Times New Roman" panose="02020603050405020304" pitchFamily="18" charset="0"/>
            </a:endParaRPr>
          </a:p>
        </p:txBody>
      </p:sp>
      <p:pic>
        <p:nvPicPr>
          <p:cNvPr id="29700" name="Picture 10" descr="j02328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0750" y="1000125"/>
            <a:ext cx="2643188"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ounded Rectangle 2"/>
          <p:cNvSpPr>
            <a:spLocks noChangeArrowheads="1"/>
          </p:cNvSpPr>
          <p:nvPr/>
        </p:nvSpPr>
        <p:spPr bwMode="auto">
          <a:xfrm>
            <a:off x="1857375" y="214313"/>
            <a:ext cx="5000625" cy="2566987"/>
          </a:xfrm>
          <a:prstGeom prst="roundRect">
            <a:avLst>
              <a:gd name="adj" fmla="val 16667"/>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4400" b="1">
                <a:solidFill>
                  <a:srgbClr val="FF0000"/>
                </a:solidFill>
                <a:latin typeface="Times New Roman" panose="02020603050405020304" pitchFamily="18" charset="0"/>
                <a:cs typeface="Times New Roman" panose="02020603050405020304" pitchFamily="18" charset="0"/>
              </a:rPr>
              <a:t>Respect feelings and rights of other children.</a:t>
            </a:r>
            <a:endParaRPr lang="el-GR" altLang="el-GR" sz="4400" b="1">
              <a:solidFill>
                <a:srgbClr val="FF0000"/>
              </a:solidFill>
              <a:latin typeface="Times New Roman" panose="02020603050405020304" pitchFamily="18" charset="0"/>
              <a:cs typeface="Times New Roman" panose="02020603050405020304" pitchFamily="18" charset="0"/>
            </a:endParaRPr>
          </a:p>
        </p:txBody>
      </p:sp>
      <p:sp>
        <p:nvSpPr>
          <p:cNvPr id="30723" name="Rounded Rectangle 3"/>
          <p:cNvSpPr>
            <a:spLocks noChangeArrowheads="1"/>
          </p:cNvSpPr>
          <p:nvPr/>
        </p:nvSpPr>
        <p:spPr bwMode="auto">
          <a:xfrm>
            <a:off x="1285875" y="3714750"/>
            <a:ext cx="6143625" cy="2928938"/>
          </a:xfrm>
          <a:prstGeom prst="roundRect">
            <a:avLst>
              <a:gd name="adj" fmla="val 16667"/>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4400" b="1">
                <a:solidFill>
                  <a:srgbClr val="FF0000"/>
                </a:solidFill>
                <a:latin typeface="Times New Roman" panose="02020603050405020304" pitchFamily="18" charset="0"/>
                <a:cs typeface="Times New Roman" panose="02020603050405020304" pitchFamily="18" charset="0"/>
              </a:rPr>
              <a:t>Respect people different color, language  and race</a:t>
            </a:r>
            <a:endParaRPr lang="ru-RU" altLang="el-GR" sz="4400" b="1">
              <a:solidFill>
                <a:srgbClr val="FF0000"/>
              </a:solidFill>
              <a:latin typeface="Times New Roman" panose="02020603050405020304" pitchFamily="18" charset="0"/>
              <a:cs typeface="Times New Roman" panose="02020603050405020304" pitchFamily="18" charset="0"/>
            </a:endParaRPr>
          </a:p>
        </p:txBody>
      </p:sp>
      <p:pic>
        <p:nvPicPr>
          <p:cNvPr id="30724" name="Picture 3" descr="MCj023290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 y="1643063"/>
            <a:ext cx="1714500" cy="322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825" y="1465263"/>
            <a:ext cx="7023100" cy="1293812"/>
          </a:xfrm>
          <a:solidFill>
            <a:srgbClr val="FFFF00"/>
          </a:solidFill>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31747" name="Explosion 1 5"/>
          <p:cNvSpPr>
            <a:spLocks noChangeArrowheads="1"/>
          </p:cNvSpPr>
          <p:nvPr/>
        </p:nvSpPr>
        <p:spPr bwMode="auto">
          <a:xfrm>
            <a:off x="250825" y="2420938"/>
            <a:ext cx="8591550" cy="4846637"/>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ΚΟΙΝΩΝΙΚΕΣ</a:t>
            </a:r>
          </a:p>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ΣΠΟΥΔΕΣ</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Social Studies</a:t>
            </a:r>
            <a:endParaRPr lang="el-GR"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endParaRPr lang="el-GR" altLang="el-GR" sz="4000" b="1">
              <a:solidFill>
                <a:srgbClr val="FF0000"/>
              </a:solidFill>
              <a:latin typeface="Times New Roman" panose="02020603050405020304" pitchFamily="18" charset="0"/>
              <a:cs typeface="Times New Roman" panose="02020603050405020304" pitchFamily="18" charset="0"/>
            </a:endParaRPr>
          </a:p>
        </p:txBody>
      </p:sp>
      <p:pic>
        <p:nvPicPr>
          <p:cNvPr id="31748" name="Picture 5" descr="j0283649"/>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350" y="3357563"/>
            <a:ext cx="2419350" cy="331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7" descr="j02321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42063" y="3840163"/>
            <a:ext cx="2500312"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385888" y="171450"/>
            <a:ext cx="6530975" cy="1293813"/>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latin typeface="Times New Roman" panose="02020603050405020304" pitchFamily="18" charset="0"/>
                <a:ea typeface="+mj-ea"/>
                <a:cs typeface="Times New Roman" panose="02020603050405020304" pitchFamily="18" charset="0"/>
              </a:rPr>
            </a:br>
            <a:r>
              <a:rPr lang="en-US" sz="4400" b="1" u="sng" kern="0" dirty="0">
                <a:solidFill>
                  <a:srgbClr val="FF0000"/>
                </a:solidFill>
                <a:latin typeface="Times New Roman" panose="02020603050405020304" pitchFamily="18" charset="0"/>
                <a:ea typeface="+mj-ea"/>
                <a:cs typeface="Times New Roman" panose="02020603050405020304" pitchFamily="18" charset="0"/>
              </a:rPr>
              <a:t>Cognitive objects</a:t>
            </a:r>
            <a:endParaRPr lang="en-US" altLang="el-GR" sz="4400" b="1" u="sng" kern="0" dirty="0">
              <a:solidFill>
                <a:srgbClr val="FF0000"/>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1428750"/>
            <a:ext cx="8229600" cy="4525963"/>
          </a:xfrm>
        </p:spPr>
        <p:txBody>
          <a:bodyPr/>
          <a:lstStyle/>
          <a:p>
            <a:pPr>
              <a:buFont typeface="Wingdings" panose="05000000000000000000" pitchFamily="2" charset="2"/>
              <a:buNone/>
              <a:defRPr/>
            </a:pPr>
            <a:endParaRPr lang="el-GR" altLang="el-GR" sz="2800" b="1" dirty="0" smtClean="0">
              <a:latin typeface="Times New Roman" pitchFamily="18" charset="0"/>
              <a:cs typeface="Times New Roman" pitchFamily="18" charset="0"/>
            </a:endParaRPr>
          </a:p>
          <a:p>
            <a:pPr>
              <a:buFont typeface="Wingdings" panose="05000000000000000000" pitchFamily="2" charset="2"/>
              <a:buNone/>
              <a:defRPr/>
            </a:pPr>
            <a:endParaRPr lang="el-GR" altLang="el-GR" sz="2800" b="1" dirty="0" smtClean="0">
              <a:latin typeface="Times New Roman" pitchFamily="18" charset="0"/>
              <a:cs typeface="Times New Roman" pitchFamily="18" charset="0"/>
            </a:endParaRPr>
          </a:p>
          <a:p>
            <a:pPr>
              <a:buFont typeface="Wingdings" panose="05000000000000000000" pitchFamily="2" charset="2"/>
              <a:buNone/>
              <a:defRPr/>
            </a:pPr>
            <a:endParaRPr lang="en-US" altLang="el-GR" dirty="0" smtClean="0"/>
          </a:p>
        </p:txBody>
      </p:sp>
      <p:sp>
        <p:nvSpPr>
          <p:cNvPr id="32771" name="Rectangle 1"/>
          <p:cNvSpPr>
            <a:spLocks noChangeArrowheads="1"/>
          </p:cNvSpPr>
          <p:nvPr/>
        </p:nvSpPr>
        <p:spPr bwMode="auto">
          <a:xfrm>
            <a:off x="1763713" y="2349500"/>
            <a:ext cx="6192837"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r" eaLnBrk="1" hangingPunct="1">
              <a:spcBef>
                <a:spcPct val="0"/>
              </a:spcBef>
              <a:buClrTx/>
              <a:buSzTx/>
              <a:buFont typeface="Wingdings" panose="05000000000000000000" pitchFamily="2" charset="2"/>
              <a:buChar char="ü"/>
            </a:pPr>
            <a:r>
              <a:rPr lang="en-US" altLang="el-GR" sz="4000" b="1">
                <a:latin typeface="Times New Roman" panose="02020603050405020304" pitchFamily="18" charset="0"/>
                <a:cs typeface="Times New Roman" panose="02020603050405020304" pitchFamily="18" charset="0"/>
              </a:rPr>
              <a:t>Verbal communication</a:t>
            </a:r>
            <a:endParaRPr lang="el-GR" altLang="el-GR" sz="4000" b="1">
              <a:latin typeface="Times New Roman" panose="02020603050405020304" pitchFamily="18" charset="0"/>
              <a:cs typeface="Times New Roman" panose="02020603050405020304" pitchFamily="18" charset="0"/>
            </a:endParaRPr>
          </a:p>
          <a:p>
            <a:pPr algn="r" eaLnBrk="1" hangingPunct="1">
              <a:spcBef>
                <a:spcPct val="0"/>
              </a:spcBef>
              <a:buClrTx/>
              <a:buSzTx/>
              <a:buFont typeface="Wingdings" panose="05000000000000000000" pitchFamily="2" charset="2"/>
              <a:buChar char="ü"/>
            </a:pPr>
            <a:r>
              <a:rPr lang="en-US" altLang="el-GR" sz="4000" b="1">
                <a:latin typeface="Times New Roman" panose="02020603050405020304" pitchFamily="18" charset="0"/>
                <a:cs typeface="Times New Roman" panose="02020603050405020304" pitchFamily="18" charset="0"/>
              </a:rPr>
              <a:t>Active listening</a:t>
            </a:r>
            <a:endParaRPr lang="el-GR" altLang="el-GR" sz="4000" b="1">
              <a:latin typeface="Times New Roman" panose="02020603050405020304" pitchFamily="18" charset="0"/>
              <a:cs typeface="Times New Roman" panose="02020603050405020304" pitchFamily="18" charset="0"/>
            </a:endParaRPr>
          </a:p>
          <a:p>
            <a:pPr algn="r" eaLnBrk="1" hangingPunct="1">
              <a:spcBef>
                <a:spcPct val="0"/>
              </a:spcBef>
              <a:buClrTx/>
              <a:buSzTx/>
              <a:buFont typeface="Wingdings" panose="05000000000000000000" pitchFamily="2" charset="2"/>
              <a:buChar char="ü"/>
            </a:pPr>
            <a:r>
              <a:rPr lang="en-US" altLang="el-GR" sz="4000" b="1">
                <a:latin typeface="Times New Roman" panose="02020603050405020304" pitchFamily="18" charset="0"/>
                <a:cs typeface="Times New Roman" panose="02020603050405020304" pitchFamily="18" charset="0"/>
              </a:rPr>
              <a:t>Conflict Resolution</a:t>
            </a:r>
            <a:endParaRPr lang="el-GR" altLang="el-GR" sz="4000" b="1">
              <a:latin typeface="Times New Roman" panose="02020603050405020304" pitchFamily="18" charset="0"/>
              <a:cs typeface="Times New Roman" panose="02020603050405020304" pitchFamily="18" charset="0"/>
            </a:endParaRPr>
          </a:p>
          <a:p>
            <a:pPr algn="r" eaLnBrk="1" hangingPunct="1">
              <a:spcBef>
                <a:spcPct val="0"/>
              </a:spcBef>
              <a:buClrTx/>
              <a:buSzTx/>
              <a:buFont typeface="Wingdings" panose="05000000000000000000" pitchFamily="2" charset="2"/>
              <a:buChar char="ü"/>
            </a:pPr>
            <a:r>
              <a:rPr lang="el-GR" altLang="el-GR" sz="4000" b="1">
                <a:latin typeface="Times New Roman" panose="02020603050405020304" pitchFamily="18" charset="0"/>
                <a:cs typeface="Times New Roman" panose="02020603050405020304" pitchFamily="18" charset="0"/>
              </a:rPr>
              <a:t> </a:t>
            </a:r>
            <a:r>
              <a:rPr lang="en-US" altLang="el-GR" sz="4000" b="1">
                <a:latin typeface="Times New Roman" panose="02020603050405020304" pitchFamily="18" charset="0"/>
                <a:cs typeface="Times New Roman" panose="02020603050405020304" pitchFamily="18" charset="0"/>
              </a:rPr>
              <a:t>Cooperation, taking decision</a:t>
            </a:r>
            <a:endParaRPr lang="el-GR" altLang="el-GR" sz="4000" b="1">
              <a:latin typeface="Times New Roman" panose="02020603050405020304" pitchFamily="18" charset="0"/>
              <a:cs typeface="Times New Roman" panose="02020603050405020304" pitchFamily="18" charset="0"/>
            </a:endParaRPr>
          </a:p>
          <a:p>
            <a:pPr algn="r" eaLnBrk="1" hangingPunct="1">
              <a:spcBef>
                <a:spcPct val="0"/>
              </a:spcBef>
              <a:buClrTx/>
              <a:buSzTx/>
              <a:buFont typeface="Wingdings" panose="05000000000000000000" pitchFamily="2" charset="2"/>
              <a:buChar char="ü"/>
            </a:pPr>
            <a:r>
              <a:rPr lang="en-US" altLang="el-GR" sz="4000" b="1">
                <a:latin typeface="Times New Roman" panose="02020603050405020304" pitchFamily="18" charset="0"/>
                <a:cs typeface="Times New Roman" panose="02020603050405020304" pitchFamily="18" charset="0"/>
              </a:rPr>
              <a:t>Empathy</a:t>
            </a:r>
            <a:endParaRPr lang="el-GR" altLang="el-GR" sz="4000" b="1">
              <a:latin typeface="Times New Roman" panose="02020603050405020304" pitchFamily="18" charset="0"/>
              <a:cs typeface="Times New Roman" panose="02020603050405020304" pitchFamily="18" charset="0"/>
            </a:endParaRPr>
          </a:p>
          <a:p>
            <a:pPr algn="r" eaLnBrk="1" hangingPunct="1">
              <a:spcBef>
                <a:spcPct val="0"/>
              </a:spcBef>
              <a:buClrTx/>
              <a:buSzTx/>
              <a:buFont typeface="Wingdings" panose="05000000000000000000" pitchFamily="2" charset="2"/>
              <a:buChar char="ü"/>
            </a:pPr>
            <a:r>
              <a:rPr lang="el-GR" altLang="el-GR" sz="4000" b="1">
                <a:latin typeface="Times New Roman" panose="02020603050405020304" pitchFamily="18" charset="0"/>
                <a:cs typeface="Times New Roman" panose="02020603050405020304" pitchFamily="18" charset="0"/>
              </a:rPr>
              <a:t> </a:t>
            </a:r>
            <a:r>
              <a:rPr lang="en-US" altLang="el-GR" sz="4000" b="1">
                <a:latin typeface="Times New Roman" panose="02020603050405020304" pitchFamily="18" charset="0"/>
                <a:cs typeface="Times New Roman" panose="02020603050405020304" pitchFamily="18" charset="0"/>
              </a:rPr>
              <a:t>Acceptance</a:t>
            </a:r>
            <a:r>
              <a:rPr lang="el-GR" altLang="el-GR" sz="4000" b="1">
                <a:latin typeface="Times New Roman" panose="02020603050405020304" pitchFamily="18" charset="0"/>
                <a:cs typeface="Times New Roman" panose="02020603050405020304" pitchFamily="18" charset="0"/>
              </a:rPr>
              <a:t>, </a:t>
            </a:r>
            <a:r>
              <a:rPr lang="en-US" altLang="el-GR" sz="4000" b="1">
                <a:latin typeface="Times New Roman" panose="02020603050405020304" pitchFamily="18" charset="0"/>
                <a:cs typeface="Times New Roman" panose="02020603050405020304" pitchFamily="18" charset="0"/>
              </a:rPr>
              <a:t>Friendship</a:t>
            </a:r>
            <a:r>
              <a:rPr lang="el-GR" altLang="el-GR" sz="4000" b="1">
                <a:latin typeface="Times New Roman" panose="02020603050405020304" pitchFamily="18" charset="0"/>
                <a:cs typeface="Times New Roman" panose="02020603050405020304" pitchFamily="18" charset="0"/>
              </a:rPr>
              <a:t>.</a:t>
            </a:r>
          </a:p>
        </p:txBody>
      </p:sp>
      <p:sp>
        <p:nvSpPr>
          <p:cNvPr id="32772" name="Rounded Rectangle 4"/>
          <p:cNvSpPr>
            <a:spLocks noChangeArrowheads="1"/>
          </p:cNvSpPr>
          <p:nvPr/>
        </p:nvSpPr>
        <p:spPr bwMode="auto">
          <a:xfrm>
            <a:off x="0" y="4221163"/>
            <a:ext cx="2952750" cy="1800225"/>
          </a:xfrm>
          <a:prstGeom prst="roundRect">
            <a:avLst>
              <a:gd name="adj" fmla="val 16667"/>
            </a:avLst>
          </a:prstGeom>
          <a:solidFill>
            <a:srgbClr val="FF99CC"/>
          </a:solidFill>
          <a:ln w="9525" algn="ctr">
            <a:solidFill>
              <a:srgbClr val="FF0000"/>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5400" b="1">
                <a:solidFill>
                  <a:srgbClr val="FF0000"/>
                </a:solidFill>
                <a:latin typeface="Gigi" panose="04040504061007020D02" pitchFamily="82" charset="0"/>
              </a:rPr>
              <a:t>Relationships</a:t>
            </a:r>
          </a:p>
        </p:txBody>
      </p:sp>
      <p:sp>
        <p:nvSpPr>
          <p:cNvPr id="32773" name="Rounded Rectangle 5"/>
          <p:cNvSpPr>
            <a:spLocks noChangeArrowheads="1"/>
          </p:cNvSpPr>
          <p:nvPr/>
        </p:nvSpPr>
        <p:spPr bwMode="auto">
          <a:xfrm>
            <a:off x="323850" y="315913"/>
            <a:ext cx="8496300" cy="1238250"/>
          </a:xfrm>
          <a:prstGeom prst="roundRect">
            <a:avLst>
              <a:gd name="adj" fmla="val 16667"/>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buFont typeface="Wingdings" panose="05000000000000000000" pitchFamily="2" charset="2"/>
              <a:buNone/>
            </a:pPr>
            <a:r>
              <a:rPr lang="en-US" altLang="el-GR" sz="4800" b="1">
                <a:solidFill>
                  <a:srgbClr val="FF0000"/>
                </a:solidFill>
                <a:latin typeface="Times New Roman" panose="02020603050405020304" pitchFamily="18" charset="0"/>
                <a:cs typeface="Times New Roman" panose="02020603050405020304" pitchFamily="18" charset="0"/>
              </a:rPr>
              <a:t>Improvement of social skills</a:t>
            </a:r>
            <a:endParaRPr lang="en-US" altLang="el-GR" sz="4800" b="1" u="sng">
              <a:solidFill>
                <a:srgbClr val="FF0000"/>
              </a:solidFill>
              <a:latin typeface="Times New Roman" panose="02020603050405020304" pitchFamily="18" charset="0"/>
              <a:cs typeface="Times New Roman" panose="02020603050405020304" pitchFamily="18" charset="0"/>
            </a:endParaRPr>
          </a:p>
        </p:txBody>
      </p:sp>
      <p:sp>
        <p:nvSpPr>
          <p:cNvPr id="32774" name="Curved Down Arrow 1"/>
          <p:cNvSpPr>
            <a:spLocks noChangeArrowheads="1"/>
          </p:cNvSpPr>
          <p:nvPr/>
        </p:nvSpPr>
        <p:spPr bwMode="auto">
          <a:xfrm>
            <a:off x="7956550" y="5589588"/>
            <a:ext cx="1008063" cy="792162"/>
          </a:xfrm>
          <a:prstGeom prst="curvedDownArrow">
            <a:avLst>
              <a:gd name="adj1" fmla="val 24997"/>
              <a:gd name="adj2" fmla="val 50000"/>
              <a:gd name="adj3" fmla="val 25000"/>
            </a:avLst>
          </a:prstGeom>
          <a:solidFill>
            <a:srgbClr val="FFFF00"/>
          </a:solidFill>
          <a:ln w="28575"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spcBef>
                <a:spcPct val="0"/>
              </a:spcBef>
              <a:buClrTx/>
              <a:buSzTx/>
              <a:buFontTx/>
              <a:buNone/>
            </a:pPr>
            <a:endParaRPr lang="el-GR" altLang="el-GR" sz="1800"/>
          </a:p>
        </p:txBody>
      </p:sp>
      <p:pic>
        <p:nvPicPr>
          <p:cNvPr id="32775" name="Picture 7" descr="Αποτέλεσμα εικόνας για clipart kids talk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3" y="2349500"/>
            <a:ext cx="1855787"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750" y="404813"/>
            <a:ext cx="8229600" cy="4525962"/>
          </a:xfrm>
        </p:spPr>
        <p:txBody>
          <a:bodyPr/>
          <a:lstStyle/>
          <a:p>
            <a:pPr marL="0" indent="0" algn="ctr">
              <a:buFont typeface="Wingdings" panose="05000000000000000000" pitchFamily="2" charset="2"/>
              <a:buNone/>
              <a:defRPr/>
            </a:pPr>
            <a:r>
              <a:rPr lang="en-US" sz="5400" dirty="0" smtClean="0">
                <a:effectLst/>
                <a:latin typeface="Times New Roman" pitchFamily="18" charset="0"/>
                <a:cs typeface="Times New Roman" pitchFamily="18" charset="0"/>
              </a:rPr>
              <a:t>All children to acquire</a:t>
            </a:r>
            <a:r>
              <a:rPr lang="el-GR" sz="5400" dirty="0" smtClean="0">
                <a:effectLst/>
                <a:latin typeface="Times New Roman" pitchFamily="18" charset="0"/>
                <a:cs typeface="Times New Roman" pitchFamily="18" charset="0"/>
              </a:rPr>
              <a:t>,</a:t>
            </a:r>
          </a:p>
          <a:p>
            <a:pPr algn="ctr">
              <a:buFont typeface="Arial" charset="0"/>
              <a:buChar char="•"/>
              <a:defRPr/>
            </a:pPr>
            <a:r>
              <a:rPr lang="en-US" sz="5400" b="1" u="sng" dirty="0" smtClean="0">
                <a:solidFill>
                  <a:srgbClr val="FF0000"/>
                </a:solidFill>
                <a:effectLst/>
                <a:latin typeface="Times New Roman" pitchFamily="18" charset="0"/>
                <a:cs typeface="Times New Roman" pitchFamily="18" charset="0"/>
              </a:rPr>
              <a:t>Communication skills</a:t>
            </a:r>
            <a:r>
              <a:rPr lang="en-US" sz="5400" b="1" dirty="0" smtClean="0">
                <a:solidFill>
                  <a:srgbClr val="FF0000"/>
                </a:solidFill>
                <a:effectLst/>
                <a:latin typeface="Times New Roman" pitchFamily="18" charset="0"/>
                <a:cs typeface="Times New Roman" pitchFamily="18" charset="0"/>
              </a:rPr>
              <a:t> </a:t>
            </a:r>
            <a:r>
              <a:rPr lang="en-US" sz="5400" dirty="0" smtClean="0">
                <a:effectLst/>
                <a:latin typeface="Times New Roman" pitchFamily="18" charset="0"/>
                <a:cs typeface="Times New Roman" pitchFamily="18" charset="0"/>
              </a:rPr>
              <a:t>in order to adapt and integrate them in the school. (Child Socialization, personality traits. Personal Security. Emotional stability)</a:t>
            </a:r>
          </a:p>
        </p:txBody>
      </p:sp>
      <p:sp>
        <p:nvSpPr>
          <p:cNvPr id="33795" name="Curved Down Arrow 5"/>
          <p:cNvSpPr>
            <a:spLocks noChangeArrowheads="1"/>
          </p:cNvSpPr>
          <p:nvPr/>
        </p:nvSpPr>
        <p:spPr bwMode="auto">
          <a:xfrm>
            <a:off x="7956550" y="5589588"/>
            <a:ext cx="1008063" cy="792162"/>
          </a:xfrm>
          <a:prstGeom prst="curvedDownArrow">
            <a:avLst>
              <a:gd name="adj1" fmla="val 24997"/>
              <a:gd name="adj2" fmla="val 50000"/>
              <a:gd name="adj3" fmla="val 25000"/>
            </a:avLst>
          </a:prstGeom>
          <a:solidFill>
            <a:srgbClr val="FFFF00"/>
          </a:solidFill>
          <a:ln w="28575"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spcBef>
                <a:spcPct val="0"/>
              </a:spcBef>
              <a:buClrTx/>
              <a:buSzTx/>
              <a:buFontTx/>
              <a:buNone/>
            </a:pPr>
            <a:endParaRPr lang="el-GR" altLang="el-GR"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692150"/>
            <a:ext cx="8229600" cy="4525963"/>
          </a:xfrm>
        </p:spPr>
        <p:txBody>
          <a:bodyPr/>
          <a:lstStyle/>
          <a:p>
            <a:pPr algn="ct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The purpose of mathematics in kindergarten is to develop mathematical thinking and problem solving → support for general all-round development of the child.</a:t>
            </a:r>
            <a:endParaRPr lang="ru-RU" sz="4400" b="1" dirty="0">
              <a:latin typeface="Times New Roman" panose="02020603050405020304" pitchFamily="18" charset="0"/>
              <a:cs typeface="Times New Roman" panose="02020603050405020304" pitchFamily="18" charset="0"/>
            </a:endParaRPr>
          </a:p>
        </p:txBody>
      </p:sp>
      <p:pic>
        <p:nvPicPr>
          <p:cNvPr id="7171" name="Picture 5" descr="j02329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214813"/>
            <a:ext cx="2292350"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013" y="260350"/>
            <a:ext cx="7167562" cy="1293813"/>
          </a:xfrm>
          <a:solidFill>
            <a:srgbClr val="FFFF00"/>
          </a:solidFill>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34819" name="Explosion 1 5"/>
          <p:cNvSpPr>
            <a:spLocks noChangeArrowheads="1"/>
          </p:cNvSpPr>
          <p:nvPr/>
        </p:nvSpPr>
        <p:spPr bwMode="auto">
          <a:xfrm>
            <a:off x="571500" y="1857375"/>
            <a:ext cx="8572500" cy="500062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Ιστορία</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History</a:t>
            </a:r>
            <a:endParaRPr lang="el-GR" altLang="el-GR" sz="4000" b="1">
              <a:solidFill>
                <a:srgbClr val="FF0000"/>
              </a:solidFill>
              <a:latin typeface="Times New Roman" panose="02020603050405020304" pitchFamily="18" charset="0"/>
              <a:cs typeface="Times New Roman" panose="02020603050405020304" pitchFamily="18" charset="0"/>
            </a:endParaRPr>
          </a:p>
        </p:txBody>
      </p:sp>
      <p:pic>
        <p:nvPicPr>
          <p:cNvPr id="34820" name="Picture 5" descr="Image result for clipart kids who  play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4516438"/>
            <a:ext cx="39592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bwMode="auto">
          <a:xfrm>
            <a:off x="1343025" y="1554163"/>
            <a:ext cx="6673850" cy="1293812"/>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b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Cognitive </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lesson</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s</a:t>
            </a:r>
            <a:endParaRPr lang="en-US" altLang="el-GR" sz="4400" b="1" u="sng"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0"/>
            <a:ext cx="8229600" cy="1139825"/>
          </a:xfrm>
        </p:spPr>
        <p:txBody>
          <a:bodyPr/>
          <a:lstStyle/>
          <a:p>
            <a:pPr>
              <a:defRPr/>
            </a:pPr>
            <a:r>
              <a:rPr lang="en-US" u="sng" dirty="0" smtClean="0">
                <a:latin typeface="Times New Roman" pitchFamily="18" charset="0"/>
                <a:cs typeface="Times New Roman" pitchFamily="18" charset="0"/>
              </a:rPr>
              <a:t>Goals</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a:xfrm>
            <a:off x="539750" y="981075"/>
            <a:ext cx="8229600" cy="4525963"/>
          </a:xfrm>
        </p:spPr>
        <p:txBody>
          <a:bodyPr/>
          <a:lstStyle/>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Familiarity in the use of concepts of time </a:t>
            </a:r>
            <a:r>
              <a:rPr lang="el-GR"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before</a:t>
            </a:r>
            <a:r>
              <a:rPr lang="el-GR"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after</a:t>
            </a:r>
            <a:r>
              <a:rPr lang="el-GR"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later,</a:t>
            </a:r>
            <a:r>
              <a:rPr lang="el-GR"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today</a:t>
            </a:r>
            <a:r>
              <a:rPr lang="el-GR" sz="3600" dirty="0" smtClean="0">
                <a:latin typeface="Times New Roman" pitchFamily="18" charset="0"/>
                <a:cs typeface="Times New Roman" pitchFamily="18" charset="0"/>
              </a:rPr>
              <a:t>)</a:t>
            </a:r>
          </a:p>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Place events in time in a variety of ways of periods </a:t>
            </a:r>
            <a:r>
              <a:rPr lang="el-GR"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one day, one week, one month</a:t>
            </a:r>
            <a:r>
              <a:rPr lang="el-GR" sz="3600" dirty="0" smtClean="0">
                <a:latin typeface="Times New Roman" pitchFamily="18" charset="0"/>
                <a:cs typeface="Times New Roman" pitchFamily="18" charset="0"/>
              </a:rPr>
              <a:t>)</a:t>
            </a:r>
          </a:p>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Comparison of fixed and changed data</a:t>
            </a:r>
            <a:endParaRPr lang="el-GR" sz="3600" dirty="0" smtClean="0">
              <a:latin typeface="Times New Roman" pitchFamily="18" charset="0"/>
              <a:cs typeface="Times New Roman" pitchFamily="18" charset="0"/>
            </a:endParaRPr>
          </a:p>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The age as a data that differentiate in time, objects and persons </a:t>
            </a:r>
            <a:endParaRPr lang="en-US" sz="3600" dirty="0">
              <a:latin typeface="Times New Roman" pitchFamily="18" charset="0"/>
              <a:cs typeface="Times New Roman" pitchFamily="18" charset="0"/>
            </a:endParaRPr>
          </a:p>
        </p:txBody>
      </p:sp>
      <p:pic>
        <p:nvPicPr>
          <p:cNvPr id="35844" name="Picture 5" descr="Image result for clipart kids who  play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5300663"/>
            <a:ext cx="2571750"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2238" y="260350"/>
            <a:ext cx="6880225" cy="1293813"/>
          </a:xfrm>
          <a:solidFill>
            <a:srgbClr val="FFFF00"/>
          </a:solidFill>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36867" name="Explosion 1 5"/>
          <p:cNvSpPr>
            <a:spLocks noChangeArrowheads="1"/>
          </p:cNvSpPr>
          <p:nvPr/>
        </p:nvSpPr>
        <p:spPr bwMode="auto">
          <a:xfrm>
            <a:off x="571500" y="2420938"/>
            <a:ext cx="8572500" cy="500062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6000" b="1">
                <a:solidFill>
                  <a:srgbClr val="FF0000"/>
                </a:solidFill>
                <a:latin typeface="Times New Roman" panose="02020603050405020304" pitchFamily="18" charset="0"/>
                <a:cs typeface="Times New Roman" panose="02020603050405020304" pitchFamily="18" charset="0"/>
              </a:rPr>
              <a:t>Γεωγραφία</a:t>
            </a:r>
          </a:p>
          <a:p>
            <a:pPr algn="ctr">
              <a:spcBef>
                <a:spcPct val="0"/>
              </a:spcBef>
              <a:buClrTx/>
              <a:buSzTx/>
              <a:buFontTx/>
              <a:buNone/>
            </a:pPr>
            <a:r>
              <a:rPr lang="en-US" altLang="el-GR" sz="6000" b="1">
                <a:solidFill>
                  <a:srgbClr val="FF0000"/>
                </a:solidFill>
                <a:latin typeface="Times New Roman" panose="02020603050405020304" pitchFamily="18" charset="0"/>
                <a:cs typeface="Times New Roman" panose="02020603050405020304" pitchFamily="18" charset="0"/>
              </a:rPr>
              <a:t>Geography</a:t>
            </a:r>
            <a:endParaRPr lang="el-GR" altLang="el-GR" sz="6000" b="1">
              <a:solidFill>
                <a:srgbClr val="FF0000"/>
              </a:solidFill>
              <a:latin typeface="Times New Roman" panose="02020603050405020304" pitchFamily="18" charset="0"/>
              <a:cs typeface="Times New Roman" panose="02020603050405020304" pitchFamily="18" charset="0"/>
            </a:endParaRPr>
          </a:p>
        </p:txBody>
      </p:sp>
      <p:pic>
        <p:nvPicPr>
          <p:cNvPr id="36868" name="Picture 5" descr="j0283649"/>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28625" y="3000375"/>
            <a:ext cx="2419350" cy="331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bwMode="auto">
          <a:xfrm>
            <a:off x="1595438" y="1470025"/>
            <a:ext cx="6472237" cy="1293813"/>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b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Cognitive </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lesson</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s</a:t>
            </a:r>
            <a:endParaRPr lang="en-US" altLang="el-GR" sz="4400" b="1" u="sng"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5275"/>
            <a:ext cx="8229600" cy="1139825"/>
          </a:xfrm>
        </p:spPr>
        <p:txBody>
          <a:bodyPr/>
          <a:lstStyle/>
          <a:p>
            <a:pPr>
              <a:defRPr/>
            </a:pPr>
            <a:r>
              <a:rPr lang="en-US" u="sng" dirty="0" smtClean="0">
                <a:latin typeface="Times New Roman" pitchFamily="18" charset="0"/>
                <a:cs typeface="Times New Roman" pitchFamily="18" charset="0"/>
              </a:rPr>
              <a:t>Goals</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476250"/>
            <a:ext cx="8229600" cy="4525963"/>
          </a:xfrm>
        </p:spPr>
        <p:txBody>
          <a:bodyPr/>
          <a:lstStyle/>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Use of space-time concepts</a:t>
            </a:r>
            <a:r>
              <a:rPr lang="el-GR"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in, out, up, down, in front, back, between)</a:t>
            </a:r>
            <a:endParaRPr lang="el-GR" sz="3600" dirty="0" smtClean="0">
              <a:latin typeface="Times New Roman" pitchFamily="18" charset="0"/>
              <a:cs typeface="Times New Roman" pitchFamily="18" charset="0"/>
            </a:endParaRPr>
          </a:p>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 Evaluation of the use of  the place of the kindergarten</a:t>
            </a:r>
            <a:endParaRPr lang="el-GR" sz="3600" dirty="0" smtClean="0">
              <a:latin typeface="Times New Roman" pitchFamily="18" charset="0"/>
              <a:cs typeface="Times New Roman" pitchFamily="18" charset="0"/>
            </a:endParaRPr>
          </a:p>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Use of weather concepts with appropriate vocabulary</a:t>
            </a:r>
            <a:endParaRPr lang="el-GR" sz="3600" dirty="0" smtClean="0">
              <a:latin typeface="Times New Roman" pitchFamily="18" charset="0"/>
              <a:cs typeface="Times New Roman" pitchFamily="18" charset="0"/>
            </a:endParaRPr>
          </a:p>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Connection of the weather with human activities</a:t>
            </a:r>
            <a:endParaRPr lang="el-GR" sz="3600" dirty="0" smtClean="0">
              <a:latin typeface="Times New Roman" pitchFamily="18" charset="0"/>
              <a:cs typeface="Times New Roman" pitchFamily="18" charset="0"/>
            </a:endParaRPr>
          </a:p>
          <a:p>
            <a:pPr>
              <a:buFont typeface="Wingdings" panose="05000000000000000000" pitchFamily="2" charset="2"/>
              <a:buBlip>
                <a:blip r:embed="rId2"/>
              </a:buBlip>
              <a:defRPr/>
            </a:pPr>
            <a:r>
              <a:rPr lang="en-US" sz="3600" dirty="0" smtClean="0">
                <a:latin typeface="Times New Roman" pitchFamily="18" charset="0"/>
                <a:cs typeface="Times New Roman" pitchFamily="18" charset="0"/>
              </a:rPr>
              <a:t> Improvement of the skills geographical investigator with outdoor study</a:t>
            </a:r>
            <a:endParaRPr lang="en-US" sz="3600" dirty="0">
              <a:latin typeface="Times New Roman" pitchFamily="18" charset="0"/>
              <a:cs typeface="Times New Roman" pitchFamily="18" charset="0"/>
            </a:endParaRPr>
          </a:p>
        </p:txBody>
      </p:sp>
      <p:pic>
        <p:nvPicPr>
          <p:cNvPr id="37892" name="Picture 5" descr="Image result for clipart kids who  play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3860800"/>
            <a:ext cx="2735263"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638" y="260350"/>
            <a:ext cx="6880225" cy="1293813"/>
          </a:xfrm>
          <a:solidFill>
            <a:srgbClr val="FFFF00"/>
          </a:solidFill>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38915" name="Explosion 1 5"/>
          <p:cNvSpPr>
            <a:spLocks noChangeArrowheads="1"/>
          </p:cNvSpPr>
          <p:nvPr/>
        </p:nvSpPr>
        <p:spPr bwMode="auto">
          <a:xfrm>
            <a:off x="565150" y="2201863"/>
            <a:ext cx="8572500" cy="500062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Θρησκευτική</a:t>
            </a:r>
          </a:p>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Ηθική αγωγή</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Religious and Moral Education</a:t>
            </a:r>
            <a:endParaRPr lang="el-GR"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endParaRPr lang="el-GR" altLang="el-GR" sz="4000" b="1">
              <a:solidFill>
                <a:srgbClr val="FF0000"/>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bwMode="auto">
          <a:xfrm>
            <a:off x="1782763" y="1554163"/>
            <a:ext cx="6170612" cy="1295400"/>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latin typeface="Times New Roman" panose="02020603050405020304" pitchFamily="18" charset="0"/>
                <a:ea typeface="+mj-ea"/>
                <a:cs typeface="Times New Roman" panose="02020603050405020304" pitchFamily="18" charset="0"/>
              </a:rPr>
            </a:br>
            <a:r>
              <a:rPr lang="en-US" sz="4400" b="1" u="sng" kern="0" dirty="0">
                <a:solidFill>
                  <a:srgbClr val="FF0000"/>
                </a:solidFill>
                <a:latin typeface="Times New Roman" panose="02020603050405020304" pitchFamily="18" charset="0"/>
                <a:ea typeface="+mj-ea"/>
                <a:cs typeface="Times New Roman" panose="02020603050405020304" pitchFamily="18" charset="0"/>
              </a:rPr>
              <a:t>Cognitive </a:t>
            </a:r>
            <a:r>
              <a:rPr lang="en-US" sz="4400" b="1" u="sng" kern="0" dirty="0" smtClean="0">
                <a:solidFill>
                  <a:srgbClr val="FF0000"/>
                </a:solidFill>
                <a:latin typeface="Times New Roman" panose="02020603050405020304" pitchFamily="18" charset="0"/>
                <a:ea typeface="+mj-ea"/>
                <a:cs typeface="Times New Roman" panose="02020603050405020304" pitchFamily="18" charset="0"/>
              </a:rPr>
              <a:t>lesson</a:t>
            </a:r>
            <a:r>
              <a:rPr lang="en-US" sz="4400" b="1" u="sng" kern="0" dirty="0" smtClean="0">
                <a:solidFill>
                  <a:srgbClr val="FF0000"/>
                </a:solidFill>
                <a:latin typeface="Times New Roman" panose="02020603050405020304" pitchFamily="18" charset="0"/>
                <a:ea typeface="+mj-ea"/>
                <a:cs typeface="Times New Roman" panose="02020603050405020304" pitchFamily="18" charset="0"/>
              </a:rPr>
              <a:t>s</a:t>
            </a:r>
            <a:endParaRPr lang="en-US" altLang="el-GR" sz="4400" b="1" u="sng" kern="0" dirty="0">
              <a:solidFill>
                <a:srgbClr val="FF0000"/>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65138" y="0"/>
            <a:ext cx="8229600" cy="1139825"/>
          </a:xfrm>
        </p:spPr>
        <p:txBody>
          <a:bodyPr/>
          <a:lstStyle/>
          <a:p>
            <a:r>
              <a:rPr lang="en-US" b="1" u="sng" smtClean="0">
                <a:effectLst/>
                <a:latin typeface="Times New Roman" panose="02020603050405020304" pitchFamily="18" charset="0"/>
                <a:cs typeface="Times New Roman" panose="02020603050405020304" pitchFamily="18" charset="0"/>
              </a:rPr>
              <a:t>PURPOSES</a:t>
            </a:r>
            <a:endParaRPr lang="ru-RU" b="1" u="sng" smtClean="0">
              <a:effectLst/>
              <a:latin typeface="Times New Roman" panose="02020603050405020304" pitchFamily="18" charset="0"/>
              <a:cs typeface="Times New Roman" panose="02020603050405020304" pitchFamily="18" charset="0"/>
            </a:endParaRPr>
          </a:p>
        </p:txBody>
      </p:sp>
      <p:sp>
        <p:nvSpPr>
          <p:cNvPr id="39939" name="Content Placeholder 2"/>
          <p:cNvSpPr>
            <a:spLocks noGrp="1"/>
          </p:cNvSpPr>
          <p:nvPr>
            <p:ph idx="1"/>
          </p:nvPr>
        </p:nvSpPr>
        <p:spPr>
          <a:xfrm>
            <a:off x="477838" y="1127125"/>
            <a:ext cx="8229600" cy="4525963"/>
          </a:xfrm>
        </p:spPr>
        <p:txBody>
          <a:bodyPr/>
          <a:lstStyle/>
          <a:p>
            <a:pPr>
              <a:buFont typeface="Wingdings" panose="05000000000000000000" pitchFamily="2" charset="2"/>
              <a:buChar char="ü"/>
            </a:pPr>
            <a:r>
              <a:rPr lang="en-US" sz="3600" smtClean="0">
                <a:effectLst/>
                <a:latin typeface="Times New Roman" panose="02020603050405020304" pitchFamily="18" charset="0"/>
                <a:cs typeface="Times New Roman" panose="02020603050405020304" pitchFamily="18" charset="0"/>
              </a:rPr>
              <a:t>To realize their religious identity and how it is connected to their daily life, tradition and history of the country</a:t>
            </a:r>
          </a:p>
          <a:p>
            <a:pPr>
              <a:buFont typeface="Wingdings" panose="05000000000000000000" pitchFamily="2" charset="2"/>
              <a:buChar char="ü"/>
            </a:pPr>
            <a:r>
              <a:rPr lang="en-US" sz="3600" smtClean="0">
                <a:effectLst/>
                <a:latin typeface="Times New Roman" panose="02020603050405020304" pitchFamily="18" charset="0"/>
                <a:cs typeface="Times New Roman" panose="02020603050405020304" pitchFamily="18" charset="0"/>
              </a:rPr>
              <a:t>To get in touch with the religious cultural practices of the country and the tradition</a:t>
            </a:r>
          </a:p>
          <a:p>
            <a:pPr>
              <a:buFont typeface="Wingdings" panose="05000000000000000000" pitchFamily="2" charset="2"/>
              <a:buChar char="ü"/>
            </a:pPr>
            <a:r>
              <a:rPr lang="en-US" sz="3600" smtClean="0">
                <a:effectLst/>
                <a:latin typeface="Times New Roman" panose="02020603050405020304" pitchFamily="18" charset="0"/>
                <a:cs typeface="Times New Roman" panose="02020603050405020304" pitchFamily="18" charset="0"/>
              </a:rPr>
              <a:t>To appreciate and cultivate the Christian values of love, peace, friendship, coexistence, equality, respect for diversity in a way that motivates altruistic action</a:t>
            </a:r>
            <a:endParaRPr lang="ru-RU" sz="3600" smtClean="0">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450" y="333375"/>
            <a:ext cx="7023100" cy="1293813"/>
          </a:xfrm>
          <a:solidFill>
            <a:srgbClr val="FFFF00"/>
          </a:solidFill>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40963" name="Explosion 1 5"/>
          <p:cNvSpPr>
            <a:spLocks noChangeArrowheads="1"/>
          </p:cNvSpPr>
          <p:nvPr/>
        </p:nvSpPr>
        <p:spPr bwMode="auto">
          <a:xfrm>
            <a:off x="571500" y="1857375"/>
            <a:ext cx="8896350" cy="5748338"/>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6000" b="1">
                <a:solidFill>
                  <a:srgbClr val="FF0000"/>
                </a:solidFill>
                <a:latin typeface="Times New Roman" panose="02020603050405020304" pitchFamily="18" charset="0"/>
                <a:cs typeface="Times New Roman" panose="02020603050405020304" pitchFamily="18" charset="0"/>
              </a:rPr>
              <a:t>Τεχνολογία</a:t>
            </a:r>
          </a:p>
          <a:p>
            <a:pPr algn="ctr">
              <a:spcBef>
                <a:spcPct val="0"/>
              </a:spcBef>
              <a:buClrTx/>
              <a:buSzTx/>
              <a:buFontTx/>
              <a:buNone/>
            </a:pPr>
            <a:r>
              <a:rPr lang="en-US" altLang="el-GR" sz="6000" b="1">
                <a:solidFill>
                  <a:srgbClr val="FF0000"/>
                </a:solidFill>
                <a:latin typeface="Times New Roman" panose="02020603050405020304" pitchFamily="18" charset="0"/>
                <a:cs typeface="Times New Roman" panose="02020603050405020304" pitchFamily="18" charset="0"/>
              </a:rPr>
              <a:t>Technology</a:t>
            </a:r>
            <a:endParaRPr lang="el-GR" altLang="el-GR" sz="6000" b="1">
              <a:solidFill>
                <a:srgbClr val="FF0000"/>
              </a:solidFill>
              <a:latin typeface="Times New Roman" panose="02020603050405020304" pitchFamily="18" charset="0"/>
              <a:cs typeface="Times New Roman" panose="02020603050405020304" pitchFamily="18" charset="0"/>
            </a:endParaRPr>
          </a:p>
        </p:txBody>
      </p:sp>
      <p:pic>
        <p:nvPicPr>
          <p:cNvPr id="40964" name="Picture 2" descr="j023204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3578225"/>
            <a:ext cx="2949575"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bwMode="auto">
          <a:xfrm>
            <a:off x="1362075" y="1627188"/>
            <a:ext cx="6673850" cy="1293812"/>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b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Cognitive </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lesson</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s</a:t>
            </a:r>
            <a:endParaRPr lang="en-US" altLang="el-GR" sz="4400" b="1" u="sng"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0"/>
            <a:ext cx="8229600" cy="1139825"/>
          </a:xfrm>
        </p:spPr>
        <p:txBody>
          <a:bodyPr/>
          <a:lstStyle/>
          <a:p>
            <a:pPr>
              <a:defRPr/>
            </a:pPr>
            <a:r>
              <a:rPr lang="en-US" b="1" u="sng" dirty="0" smtClean="0">
                <a:latin typeface="Times New Roman" pitchFamily="18" charset="0"/>
                <a:cs typeface="Times New Roman" pitchFamily="18" charset="0"/>
              </a:rPr>
              <a:t>PURPOSES</a:t>
            </a:r>
            <a:endParaRPr lang="ru-RU" b="1" u="sng" dirty="0">
              <a:latin typeface="Times New Roman" pitchFamily="18" charset="0"/>
              <a:cs typeface="Times New Roman" pitchFamily="18" charset="0"/>
            </a:endParaRPr>
          </a:p>
        </p:txBody>
      </p:sp>
      <p:sp>
        <p:nvSpPr>
          <p:cNvPr id="3" name="Content Placeholder 2"/>
          <p:cNvSpPr>
            <a:spLocks noGrp="1"/>
          </p:cNvSpPr>
          <p:nvPr>
            <p:ph idx="1"/>
          </p:nvPr>
        </p:nvSpPr>
        <p:spPr>
          <a:xfrm>
            <a:off x="468313" y="1268413"/>
            <a:ext cx="8229600" cy="4525962"/>
          </a:xfrm>
        </p:spPr>
        <p:txBody>
          <a:bodyPr/>
          <a:lstStyle/>
          <a:p>
            <a:pPr>
              <a:buFont typeface="Wingdings" panose="05000000000000000000" pitchFamily="2" charset="2"/>
              <a:buChar char="ü"/>
              <a:defRPr/>
            </a:pPr>
            <a:r>
              <a:rPr lang="en-US" sz="4000" dirty="0" smtClean="0">
                <a:latin typeface="Times New Roman" pitchFamily="18" charset="0"/>
                <a:cs typeface="Times New Roman" pitchFamily="18" charset="0"/>
              </a:rPr>
              <a:t>To know the different parts of the computer and its use. </a:t>
            </a:r>
          </a:p>
          <a:p>
            <a:pPr>
              <a:buFont typeface="Wingdings" panose="05000000000000000000" pitchFamily="2" charset="2"/>
              <a:buChar char="ü"/>
              <a:defRPr/>
            </a:pPr>
            <a:r>
              <a:rPr lang="en-US" sz="4000" dirty="0" smtClean="0">
                <a:latin typeface="Times New Roman" pitchFamily="18" charset="0"/>
                <a:cs typeface="Times New Roman" pitchFamily="18" charset="0"/>
              </a:rPr>
              <a:t>To acquire basic computer skills. </a:t>
            </a:r>
          </a:p>
          <a:p>
            <a:pPr>
              <a:buFont typeface="Wingdings" panose="05000000000000000000" pitchFamily="2" charset="2"/>
              <a:buChar char="ü"/>
              <a:defRPr/>
            </a:pPr>
            <a:r>
              <a:rPr lang="en-US" sz="4000" dirty="0" smtClean="0">
                <a:latin typeface="Times New Roman" pitchFamily="18" charset="0"/>
                <a:cs typeface="Times New Roman" pitchFamily="18" charset="0"/>
              </a:rPr>
              <a:t>To know and use modern learning technologies. </a:t>
            </a:r>
          </a:p>
          <a:p>
            <a:pPr>
              <a:buFont typeface="Wingdings" panose="05000000000000000000" pitchFamily="2" charset="2"/>
              <a:buChar char="ü"/>
              <a:defRPr/>
            </a:pPr>
            <a:r>
              <a:rPr lang="en-US" sz="4000" dirty="0" smtClean="0">
                <a:latin typeface="Times New Roman" pitchFamily="18" charset="0"/>
                <a:cs typeface="Times New Roman" pitchFamily="18" charset="0"/>
              </a:rPr>
              <a:t>To realize the importance of using a computer and potential drawbacks.</a:t>
            </a:r>
            <a:endParaRPr lang="ru-RU" sz="4000" dirty="0">
              <a:latin typeface="Times New Roman" pitchFamily="18" charset="0"/>
              <a:cs typeface="Times New Roman" pitchFamily="18" charset="0"/>
            </a:endParaRPr>
          </a:p>
        </p:txBody>
      </p:sp>
      <p:pic>
        <p:nvPicPr>
          <p:cNvPr id="41988" name="Picture 5" descr="Image result for clipart kids who  playing with compu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25" y="1916113"/>
            <a:ext cx="1258888"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33338"/>
            <a:ext cx="8229600" cy="4525962"/>
          </a:xfrm>
        </p:spPr>
        <p:txBody>
          <a:bodyPr/>
          <a:lstStyle/>
          <a:p>
            <a:pPr algn="ctr">
              <a:buFont typeface="Wingdings" panose="05000000000000000000" pitchFamily="2" charset="2"/>
              <a:buChar char="ü"/>
              <a:defRPr/>
            </a:pPr>
            <a:r>
              <a:rPr lang="en-US" sz="3600" b="1" dirty="0" smtClean="0">
                <a:latin typeface="Times New Roman" pitchFamily="18" charset="0"/>
                <a:cs typeface="Times New Roman" pitchFamily="18" charset="0"/>
              </a:rPr>
              <a:t>Spatiotemporal concepts </a:t>
            </a:r>
            <a:r>
              <a:rPr lang="el-GR" sz="3600" b="1" dirty="0" smtClean="0">
                <a:solidFill>
                  <a:srgbClr val="FF0000"/>
                </a:solidFill>
                <a:latin typeface="Times New Roman" pitchFamily="18" charset="0"/>
                <a:cs typeface="Times New Roman" pitchFamily="18" charset="0"/>
              </a:rPr>
              <a:t>(</a:t>
            </a:r>
            <a:r>
              <a:rPr lang="en-US" sz="3600" b="1" dirty="0" smtClean="0">
                <a:solidFill>
                  <a:srgbClr val="FF0000"/>
                </a:solidFill>
                <a:latin typeface="Times New Roman" pitchFamily="18" charset="0"/>
                <a:cs typeface="Times New Roman" pitchFamily="18" charset="0"/>
              </a:rPr>
              <a:t>up-down, inside/out,  back/front, left/right)</a:t>
            </a:r>
          </a:p>
          <a:p>
            <a:pPr algn="ctr">
              <a:buFont typeface="Wingdings" panose="05000000000000000000" pitchFamily="2" charset="2"/>
              <a:buChar char="ü"/>
              <a:defRPr/>
            </a:pPr>
            <a:r>
              <a:rPr lang="en-US" sz="3600" b="1" dirty="0" smtClean="0">
                <a:latin typeface="Times New Roman" pitchFamily="18" charset="0"/>
                <a:cs typeface="Times New Roman" pitchFamily="18" charset="0"/>
              </a:rPr>
              <a:t>Understanding concepts as a whole, more / less / equal Groupings </a:t>
            </a:r>
          </a:p>
          <a:p>
            <a:pPr algn="ctr">
              <a:buFont typeface="Wingdings" panose="05000000000000000000" pitchFamily="2" charset="2"/>
              <a:buChar char="ü"/>
              <a:defRPr/>
            </a:pPr>
            <a:r>
              <a:rPr lang="en-US" sz="3600" b="1" dirty="0" smtClean="0">
                <a:latin typeface="Times New Roman" pitchFamily="18" charset="0"/>
                <a:cs typeface="Times New Roman" pitchFamily="18" charset="0"/>
              </a:rPr>
              <a:t>Altitude concept of numbers </a:t>
            </a:r>
            <a:r>
              <a:rPr lang="en-US" sz="3600" b="1" dirty="0" smtClean="0">
                <a:solidFill>
                  <a:srgbClr val="FF0000"/>
                </a:solidFill>
                <a:latin typeface="Times New Roman" pitchFamily="18" charset="0"/>
                <a:cs typeface="Times New Roman" pitchFamily="18" charset="0"/>
              </a:rPr>
              <a:t>(numerical symbols distinction, cardinality, writing) </a:t>
            </a:r>
          </a:p>
          <a:p>
            <a:pPr algn="ctr">
              <a:buFont typeface="Wingdings" panose="05000000000000000000" pitchFamily="2" charset="2"/>
              <a:buChar char="ü"/>
              <a:defRPr/>
            </a:pPr>
            <a:r>
              <a:rPr lang="en-US" sz="3600" b="1" dirty="0" smtClean="0">
                <a:latin typeface="Times New Roman" pitchFamily="18" charset="0"/>
                <a:cs typeface="Times New Roman" pitchFamily="18" charset="0"/>
              </a:rPr>
              <a:t>Correspondence patterns</a:t>
            </a:r>
          </a:p>
          <a:p>
            <a:pPr algn="ctr">
              <a:buFont typeface="Wingdings" panose="05000000000000000000" pitchFamily="2" charset="2"/>
              <a:buChar char="ü"/>
              <a:defRPr/>
            </a:pPr>
            <a:r>
              <a:rPr lang="en-US" sz="36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Geometrical shapes</a:t>
            </a:r>
          </a:p>
          <a:p>
            <a:pPr algn="ctr">
              <a:buFont typeface="Wingdings" panose="05000000000000000000" pitchFamily="2" charset="2"/>
              <a:buChar char="ü"/>
              <a:defRPr/>
            </a:pPr>
            <a:r>
              <a:rPr lang="en-US" sz="3600" b="1" dirty="0" smtClean="0">
                <a:latin typeface="Times New Roman" pitchFamily="18" charset="0"/>
                <a:cs typeface="Times New Roman" pitchFamily="18" charset="0"/>
              </a:rPr>
              <a:t> Construction and interpretation </a:t>
            </a:r>
          </a:p>
          <a:p>
            <a:pPr algn="ctr">
              <a:buFont typeface="Wingdings" panose="05000000000000000000" pitchFamily="2" charset="2"/>
              <a:buNone/>
              <a:defRPr/>
            </a:pPr>
            <a:r>
              <a:rPr lang="en-US" sz="3600" b="1" dirty="0" smtClean="0">
                <a:latin typeface="Times New Roman" pitchFamily="18" charset="0"/>
                <a:cs typeface="Times New Roman" pitchFamily="18" charset="0"/>
              </a:rPr>
              <a:t>of graphs</a:t>
            </a:r>
            <a:endParaRPr lang="ru-RU" sz="3600" b="1" dirty="0">
              <a:latin typeface="Times New Roman" pitchFamily="18" charset="0"/>
              <a:cs typeface="Times New Roman" pitchFamily="18" charset="0"/>
            </a:endParaRPr>
          </a:p>
        </p:txBody>
      </p:sp>
      <p:pic>
        <p:nvPicPr>
          <p:cNvPr id="8195" name="Picture 3" descr="j02321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3644900"/>
            <a:ext cx="1908175"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333375"/>
            <a:ext cx="7096125" cy="1293813"/>
          </a:xfrm>
          <a:solidFill>
            <a:srgbClr val="FFFF00"/>
          </a:solidFill>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9219" name="Explosion 1 5"/>
          <p:cNvSpPr>
            <a:spLocks noChangeArrowheads="1"/>
          </p:cNvSpPr>
          <p:nvPr/>
        </p:nvSpPr>
        <p:spPr bwMode="auto">
          <a:xfrm>
            <a:off x="900113" y="2276475"/>
            <a:ext cx="7567612" cy="518477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Γλωσσική αγωγή</a:t>
            </a:r>
          </a:p>
          <a:p>
            <a:pPr algn="ctr">
              <a:spcBef>
                <a:spcPct val="0"/>
              </a:spcBef>
              <a:buClrTx/>
              <a:buSzTx/>
              <a:buFont typeface="Wingdings" panose="05000000000000000000" pitchFamily="2" charset="2"/>
              <a:buNone/>
            </a:pPr>
            <a:r>
              <a:rPr lang="en-US" altLang="el-GR" sz="4000" b="1">
                <a:solidFill>
                  <a:srgbClr val="FF0000"/>
                </a:solidFill>
                <a:latin typeface="Times New Roman" panose="02020603050405020304" pitchFamily="18" charset="0"/>
                <a:cs typeface="Times New Roman" panose="02020603050405020304" pitchFamily="18" charset="0"/>
              </a:rPr>
              <a:t>LANGUAGE EDUCATION</a:t>
            </a:r>
            <a:endParaRPr lang="ru-RU"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endParaRPr lang="el-GR" altLang="el-GR" sz="6000" b="1">
              <a:solidFill>
                <a:srgbClr val="FF0000"/>
              </a:solidFill>
              <a:latin typeface="Times New Roman" panose="02020603050405020304" pitchFamily="18" charset="0"/>
              <a:cs typeface="Times New Roman" panose="02020603050405020304" pitchFamily="18" charset="0"/>
            </a:endParaRPr>
          </a:p>
        </p:txBody>
      </p:sp>
      <p:pic>
        <p:nvPicPr>
          <p:cNvPr id="9220" name="Picture 16" descr="MC90023731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4950" y="3482975"/>
            <a:ext cx="2357438"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18" descr="j023272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3863" y="3182938"/>
            <a:ext cx="2143125" cy="336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417638" y="1692275"/>
            <a:ext cx="6346825" cy="1293813"/>
          </a:xfrm>
          <a:prstGeom prst="rect">
            <a:avLst/>
          </a:prstGeom>
          <a:solidFill>
            <a:srgbClr val="FFFF00"/>
          </a:solidFill>
          <a:ln w="9525">
            <a:noFill/>
            <a:miter lim="800000"/>
            <a:headEnd/>
            <a:tailEnd/>
          </a:ln>
          <a:effectLst/>
        </p:spPr>
        <p:txBody>
          <a:bodyPr anchor="ctr" anchorCtr="1"/>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defRPr/>
            </a:pPr>
            <a:r>
              <a:rPr lang="en-US" b="1" kern="0" dirty="0" smtClean="0">
                <a:solidFill>
                  <a:srgbClr val="FF0000"/>
                </a:solidFill>
                <a:latin typeface="Times New Roman" pitchFamily="18" charset="0"/>
                <a:cs typeface="Times New Roman" pitchFamily="18" charset="0"/>
              </a:rPr>
              <a:t>Full development </a:t>
            </a:r>
            <a:br>
              <a:rPr lang="en-US" b="1" kern="0" dirty="0" smtClean="0">
                <a:solidFill>
                  <a:srgbClr val="FF0000"/>
                </a:solidFill>
                <a:latin typeface="Times New Roman" pitchFamily="18" charset="0"/>
                <a:cs typeface="Times New Roman" pitchFamily="18" charset="0"/>
              </a:rPr>
            </a:br>
            <a:r>
              <a:rPr lang="en-US" b="1" kern="0" dirty="0" smtClean="0">
                <a:solidFill>
                  <a:srgbClr val="FF0000"/>
                </a:solidFill>
                <a:latin typeface="Times New Roman" pitchFamily="18" charset="0"/>
                <a:cs typeface="Times New Roman" pitchFamily="18" charset="0"/>
              </a:rPr>
              <a:t>Cognitive </a:t>
            </a:r>
            <a:r>
              <a:rPr lang="en-US" b="1" kern="0" dirty="0" smtClean="0">
                <a:solidFill>
                  <a:srgbClr val="FF0000"/>
                </a:solidFill>
                <a:latin typeface="Times New Roman" pitchFamily="18" charset="0"/>
                <a:cs typeface="Times New Roman" pitchFamily="18" charset="0"/>
              </a:rPr>
              <a:t>lessons</a:t>
            </a:r>
            <a:endParaRPr lang="en-US" altLang="el-GR" b="1" kern="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549275"/>
            <a:ext cx="8229600" cy="5543550"/>
          </a:xfrm>
        </p:spPr>
        <p:txBody>
          <a:bodyPr/>
          <a:lstStyle/>
          <a:p>
            <a:pPr algn="ctr">
              <a:buFont typeface="Wingdings" panose="05000000000000000000" pitchFamily="2" charset="2"/>
              <a:buChar char="ü"/>
              <a:defRPr/>
            </a:pPr>
            <a:r>
              <a:rPr lang="en-US" sz="4000" b="1" dirty="0" smtClean="0">
                <a:latin typeface="Times New Roman" panose="02020603050405020304" pitchFamily="18" charset="0"/>
                <a:cs typeface="Times New Roman" panose="02020603050405020304" pitchFamily="18" charset="0"/>
              </a:rPr>
              <a:t>The aim of language education is to provide appropriate experience within the interests and abilities of children to develop communication skills (verbal and otherwise), speech skills (oral and written) and foster positive attitudes to language contact and literature</a:t>
            </a:r>
            <a:r>
              <a:rPr lang="en-US" sz="4000" b="1" dirty="0" smtClean="0"/>
              <a:t>.</a:t>
            </a:r>
            <a:endParaRPr lang="ru-RU" sz="4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476250"/>
            <a:ext cx="8229600" cy="1139825"/>
          </a:xfrm>
        </p:spPr>
        <p:txBody>
          <a:bodyPr/>
          <a:lstStyle/>
          <a:p>
            <a:pPr>
              <a:defRPr/>
            </a:pPr>
            <a:r>
              <a:rPr lang="en-US" sz="3200" b="1" u="sng" dirty="0" smtClean="0">
                <a:latin typeface="Times New Roman" panose="02020603050405020304" pitchFamily="18" charset="0"/>
                <a:cs typeface="Times New Roman" panose="02020603050405020304" pitchFamily="18" charset="0"/>
              </a:rPr>
              <a:t>The development of language  and the ability to communicate primarily  enhanced  from</a:t>
            </a:r>
            <a:r>
              <a:rPr lang="en-US" b="1" u="sng" dirty="0" smtClean="0">
                <a:latin typeface="Times New Roman" panose="02020603050405020304" pitchFamily="18" charset="0"/>
                <a:cs typeface="Times New Roman" panose="02020603050405020304" pitchFamily="18" charset="0"/>
              </a:rPr>
              <a:t> </a:t>
            </a:r>
            <a:r>
              <a:rPr lang="en-US" sz="3200" b="1" u="sng" dirty="0" smtClean="0">
                <a:latin typeface="Times New Roman" panose="02020603050405020304" pitchFamily="18" charset="0"/>
                <a:cs typeface="Times New Roman" panose="02020603050405020304" pitchFamily="18" charset="0"/>
              </a:rPr>
              <a:t>contacts with others.</a:t>
            </a:r>
            <a:endParaRPr lang="ru-RU" sz="3200" b="1" u="sng" dirty="0">
              <a:latin typeface="Times New Roman" panose="02020603050405020304" pitchFamily="18" charset="0"/>
              <a:cs typeface="Times New Roman" panose="02020603050405020304" pitchFamily="18" charset="0"/>
            </a:endParaRPr>
          </a:p>
        </p:txBody>
      </p:sp>
      <p:sp>
        <p:nvSpPr>
          <p:cNvPr id="11267" name="Content Placeholder 2"/>
          <p:cNvSpPr>
            <a:spLocks noGrp="1"/>
          </p:cNvSpPr>
          <p:nvPr>
            <p:ph idx="1"/>
          </p:nvPr>
        </p:nvSpPr>
        <p:spPr>
          <a:xfrm>
            <a:off x="468313" y="1844675"/>
            <a:ext cx="8229600" cy="4525963"/>
          </a:xfrm>
        </p:spPr>
        <p:txBody>
          <a:bodyPr/>
          <a:lstStyle/>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Hearing-Listening</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Oral expression (speech)</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Emergent Literacy-Writing </a:t>
            </a:r>
          </a:p>
          <a:p>
            <a:pPr algn="ctr">
              <a:buFont typeface="Wingdings" panose="05000000000000000000" pitchFamily="2" charset="2"/>
              <a:buChar char="ü"/>
            </a:pPr>
            <a:r>
              <a:rPr lang="en-US" altLang="el-GR" sz="4000" b="1" smtClean="0">
                <a:effectLst/>
                <a:latin typeface="Times New Roman" panose="02020603050405020304" pitchFamily="18" charset="0"/>
                <a:cs typeface="Times New Roman" panose="02020603050405020304" pitchFamily="18" charset="0"/>
              </a:rPr>
              <a:t>Emergent Literacy-Read understanding</a:t>
            </a:r>
            <a:endParaRPr lang="ru-RU" altLang="el-GR" sz="4000" b="1" smtClean="0">
              <a:effectLst/>
              <a:latin typeface="Times New Roman" panose="02020603050405020304" pitchFamily="18" charset="0"/>
              <a:cs typeface="Times New Roman" panose="02020603050405020304" pitchFamily="18" charset="0"/>
            </a:endParaRPr>
          </a:p>
        </p:txBody>
      </p:sp>
      <p:pic>
        <p:nvPicPr>
          <p:cNvPr id="11268" name="Picture 5" descr="Image result for clipart kids play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37163"/>
            <a:ext cx="28956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Image result for clipart kids play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650" y="5297488"/>
            <a:ext cx="28956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5" descr="Image result for clipart kids play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5276850"/>
            <a:ext cx="28956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ounded Rectangle 3"/>
          <p:cNvSpPr>
            <a:spLocks noChangeArrowheads="1"/>
          </p:cNvSpPr>
          <p:nvPr/>
        </p:nvSpPr>
        <p:spPr bwMode="auto">
          <a:xfrm>
            <a:off x="1331913" y="0"/>
            <a:ext cx="6408737" cy="900113"/>
          </a:xfrm>
          <a:prstGeom prst="roundRect">
            <a:avLst>
              <a:gd name="adj" fmla="val 16667"/>
            </a:avLst>
          </a:prstGeom>
          <a:solidFill>
            <a:srgbClr val="FFFF00"/>
          </a:solidFill>
          <a:ln w="9525" algn="ctr">
            <a:solidFill>
              <a:srgbClr val="FF0000"/>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4400" b="1" u="sng">
                <a:solidFill>
                  <a:srgbClr val="FF0000"/>
                </a:solidFill>
                <a:latin typeface="Times New Roman" panose="02020603050405020304" pitchFamily="18" charset="0"/>
                <a:cs typeface="Times New Roman" panose="02020603050405020304" pitchFamily="18" charset="0"/>
              </a:rPr>
              <a:t>Language skills</a:t>
            </a:r>
          </a:p>
        </p:txBody>
      </p:sp>
      <p:sp>
        <p:nvSpPr>
          <p:cNvPr id="5" name="Rounded Rectangle 4"/>
          <p:cNvSpPr/>
          <p:nvPr/>
        </p:nvSpPr>
        <p:spPr bwMode="auto">
          <a:xfrm>
            <a:off x="107950" y="960438"/>
            <a:ext cx="9036050" cy="6140450"/>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a:lstStyle/>
          <a:p>
            <a:pPr>
              <a:defRPr/>
            </a:pPr>
            <a:r>
              <a:rPr lang="en-US" sz="3200" b="1" dirty="0">
                <a:solidFill>
                  <a:srgbClr val="FF0000"/>
                </a:solidFill>
                <a:latin typeface="Times New Roman" pitchFamily="18" charset="0"/>
                <a:cs typeface="Times New Roman" pitchFamily="18" charset="0"/>
              </a:rPr>
              <a:t>Children should</a:t>
            </a:r>
            <a:r>
              <a:rPr lang="el-GR" sz="3200" b="1" dirty="0">
                <a:solidFill>
                  <a:srgbClr val="FF0000"/>
                </a:solidFill>
                <a:latin typeface="Times New Roman" pitchFamily="18" charset="0"/>
                <a:cs typeface="Times New Roman" pitchFamily="18" charset="0"/>
              </a:rPr>
              <a:t>:</a:t>
            </a:r>
          </a:p>
          <a:p>
            <a:pPr marL="342900" indent="-342900">
              <a:buFontTx/>
              <a:buBlip>
                <a:blip r:embed="rId2"/>
              </a:buBlip>
              <a:defRPr/>
            </a:pPr>
            <a:r>
              <a:rPr lang="en-US" sz="3200" b="1" dirty="0">
                <a:solidFill>
                  <a:srgbClr val="FF0000"/>
                </a:solidFill>
                <a:latin typeface="Times New Roman" pitchFamily="18" charset="0"/>
                <a:cs typeface="Times New Roman" pitchFamily="18" charset="0"/>
              </a:rPr>
              <a:t>Take part in conversations as listener-speaker</a:t>
            </a:r>
            <a:endParaRPr lang="el-GR" sz="3200" b="1" dirty="0">
              <a:solidFill>
                <a:srgbClr val="FF0000"/>
              </a:solidFill>
              <a:latin typeface="Times New Roman" pitchFamily="18" charset="0"/>
              <a:cs typeface="Times New Roman" pitchFamily="18" charset="0"/>
            </a:endParaRPr>
          </a:p>
          <a:p>
            <a:pPr marL="342900" indent="-342900">
              <a:buFontTx/>
              <a:buBlip>
                <a:blip r:embed="rId2"/>
              </a:buBlip>
              <a:defRPr/>
            </a:pPr>
            <a:r>
              <a:rPr lang="en-US" sz="3200" b="1" dirty="0">
                <a:solidFill>
                  <a:srgbClr val="FF0000"/>
                </a:solidFill>
                <a:latin typeface="Times New Roman" pitchFamily="18" charset="0"/>
                <a:cs typeface="Times New Roman" pitchFamily="18" charset="0"/>
              </a:rPr>
              <a:t>Express feelings, opinions and decisions, to explain and argue about their choices</a:t>
            </a:r>
          </a:p>
          <a:p>
            <a:pPr marL="342900" indent="-342900">
              <a:buFontTx/>
              <a:buBlip>
                <a:blip r:embed="rId2"/>
              </a:buBlip>
              <a:defRPr/>
            </a:pPr>
            <a:r>
              <a:rPr lang="en-US" sz="3200" b="1" dirty="0">
                <a:solidFill>
                  <a:srgbClr val="FF0000"/>
                </a:solidFill>
                <a:latin typeface="Times New Roman" pitchFamily="18" charset="0"/>
                <a:cs typeface="Times New Roman" pitchFamily="18" charset="0"/>
              </a:rPr>
              <a:t>Enrich their vocabulary </a:t>
            </a:r>
            <a:endParaRPr lang="el-GR" sz="3200" b="1" dirty="0">
              <a:solidFill>
                <a:srgbClr val="FF0000"/>
              </a:solidFill>
              <a:latin typeface="Times New Roman" pitchFamily="18" charset="0"/>
              <a:cs typeface="Times New Roman" pitchFamily="18" charset="0"/>
            </a:endParaRPr>
          </a:p>
          <a:p>
            <a:pPr marL="342900" indent="-342900">
              <a:buFontTx/>
              <a:buBlip>
                <a:blip r:embed="rId2"/>
              </a:buBlip>
              <a:defRPr/>
            </a:pPr>
            <a:r>
              <a:rPr lang="en-US" sz="3200" b="1" dirty="0">
                <a:solidFill>
                  <a:srgbClr val="FF0000"/>
                </a:solidFill>
                <a:latin typeface="Times New Roman" pitchFamily="18" charset="0"/>
                <a:cs typeface="Times New Roman" pitchFamily="18" charset="0"/>
              </a:rPr>
              <a:t>Make right structured sentences</a:t>
            </a:r>
            <a:endParaRPr lang="el-GR" sz="3200" b="1" dirty="0">
              <a:solidFill>
                <a:srgbClr val="FF0000"/>
              </a:solidFill>
              <a:latin typeface="Times New Roman" pitchFamily="18" charset="0"/>
              <a:cs typeface="Times New Roman" pitchFamily="18" charset="0"/>
            </a:endParaRPr>
          </a:p>
          <a:p>
            <a:pPr marL="342900" indent="-342900">
              <a:buFontTx/>
              <a:buBlip>
                <a:blip r:embed="rId2"/>
              </a:buBlip>
              <a:defRPr/>
            </a:pPr>
            <a:r>
              <a:rPr lang="en-US" sz="3200" b="1" dirty="0">
                <a:solidFill>
                  <a:srgbClr val="FF0000"/>
                </a:solidFill>
                <a:latin typeface="Times New Roman" pitchFamily="18" charset="0"/>
                <a:cs typeface="Times New Roman" pitchFamily="18" charset="0"/>
              </a:rPr>
              <a:t>Tell a story by seeing the pictures</a:t>
            </a:r>
            <a:endParaRPr lang="el-GR" sz="3200" b="1" dirty="0">
              <a:solidFill>
                <a:srgbClr val="FF0000"/>
              </a:solidFill>
              <a:latin typeface="Times New Roman" pitchFamily="18" charset="0"/>
              <a:cs typeface="Times New Roman" pitchFamily="18" charset="0"/>
            </a:endParaRPr>
          </a:p>
          <a:p>
            <a:pPr marL="342900" indent="-342900">
              <a:buFontTx/>
              <a:buBlip>
                <a:blip r:embed="rId2"/>
              </a:buBlip>
              <a:defRPr/>
            </a:pPr>
            <a:r>
              <a:rPr lang="en-US" sz="3200" b="1" dirty="0">
                <a:solidFill>
                  <a:srgbClr val="FF0000"/>
                </a:solidFill>
                <a:latin typeface="Times New Roman" pitchFamily="18" charset="0"/>
                <a:cs typeface="Times New Roman" pitchFamily="18" charset="0"/>
              </a:rPr>
              <a:t>Recognize the "voices-sounds" of the letters</a:t>
            </a:r>
            <a:endParaRPr lang="el-GR" sz="3200" b="1" dirty="0">
              <a:solidFill>
                <a:srgbClr val="FF0000"/>
              </a:solidFill>
              <a:latin typeface="Times New Roman" pitchFamily="18" charset="0"/>
              <a:cs typeface="Times New Roman" pitchFamily="18" charset="0"/>
            </a:endParaRPr>
          </a:p>
          <a:p>
            <a:pPr marL="342900" indent="-342900">
              <a:buFontTx/>
              <a:buBlip>
                <a:blip r:embed="rId2"/>
              </a:buBlip>
              <a:defRPr/>
            </a:pPr>
            <a:r>
              <a:rPr lang="en-US" sz="3200" b="1" dirty="0">
                <a:solidFill>
                  <a:srgbClr val="FF0000"/>
                </a:solidFill>
                <a:latin typeface="Times New Roman" pitchFamily="18" charset="0"/>
                <a:cs typeface="Times New Roman" pitchFamily="18" charset="0"/>
              </a:rPr>
              <a:t>To describe objects and events</a:t>
            </a:r>
            <a:endParaRPr lang="el-GR" sz="3200" b="1" dirty="0">
              <a:solidFill>
                <a:srgbClr val="FF0000"/>
              </a:solidFill>
              <a:latin typeface="Times New Roman" pitchFamily="18" charset="0"/>
              <a:cs typeface="Times New Roman" pitchFamily="18" charset="0"/>
            </a:endParaRPr>
          </a:p>
          <a:p>
            <a:pPr marL="342900" indent="-342900">
              <a:buFontTx/>
              <a:buBlip>
                <a:blip r:embed="rId2"/>
              </a:buBlip>
              <a:defRPr/>
            </a:pPr>
            <a:endParaRPr lang="el-GR" sz="2400" b="1" dirty="0">
              <a:solidFill>
                <a:srgbClr val="FF0000"/>
              </a:solidFill>
              <a:latin typeface="Times New Roman" pitchFamily="18" charset="0"/>
              <a:cs typeface="Times New Roman" pitchFamily="18" charset="0"/>
            </a:endParaRPr>
          </a:p>
          <a:p>
            <a:pPr marL="342900" indent="-342900">
              <a:buFontTx/>
              <a:buBlip>
                <a:blip r:embed="rId2"/>
              </a:buBlip>
              <a:defRPr/>
            </a:pPr>
            <a:endParaRPr lang="en-US" sz="2400" b="1" dirty="0">
              <a:solidFill>
                <a:srgbClr val="FF0000"/>
              </a:solidFill>
              <a:latin typeface="Times New Roman" pitchFamily="18" charset="0"/>
              <a:cs typeface="Times New Roman" pitchFamily="18" charset="0"/>
            </a:endParaRPr>
          </a:p>
        </p:txBody>
      </p:sp>
      <p:pic>
        <p:nvPicPr>
          <p:cNvPr id="12292" name="Picture 5" descr="Αποτέλεσμα εικόνας για clipart kid talki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5825" y="333375"/>
            <a:ext cx="15494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5" descr="Αποτέλεσμα εικόνας για clipart kid talki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88900"/>
            <a:ext cx="1439863"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450" y="188913"/>
            <a:ext cx="6931025" cy="1293812"/>
          </a:xfrm>
          <a:solidFill>
            <a:srgbClr val="FFFF00"/>
          </a:solidFill>
        </p:spPr>
        <p:txBody>
          <a:bodyPr/>
          <a:lstStyle/>
          <a:p>
            <a:pPr eaLnBrk="1" hangingPunct="1">
              <a:defRPr/>
            </a:pPr>
            <a:r>
              <a:rPr lang="el-GR" altLang="el-GR" b="1" dirty="0" smtClean="0">
                <a:solidFill>
                  <a:srgbClr val="FF0000"/>
                </a:solidFill>
                <a:latin typeface="Times New Roman" pitchFamily="18" charset="0"/>
                <a:cs typeface="Times New Roman" pitchFamily="18" charset="0"/>
              </a:rPr>
              <a:t>Ολόπλευρη ανάπτυξη</a:t>
            </a:r>
            <a:br>
              <a:rPr lang="el-GR" altLang="el-GR" b="1" dirty="0" smtClean="0">
                <a:solidFill>
                  <a:srgbClr val="FF0000"/>
                </a:solidFill>
                <a:latin typeface="Times New Roman" pitchFamily="18" charset="0"/>
                <a:cs typeface="Times New Roman" pitchFamily="18" charset="0"/>
              </a:rPr>
            </a:br>
            <a:r>
              <a:rPr lang="el-GR" altLang="el-GR" b="1" dirty="0" smtClean="0">
                <a:solidFill>
                  <a:srgbClr val="FF0000"/>
                </a:solidFill>
                <a:latin typeface="Times New Roman" pitchFamily="18" charset="0"/>
                <a:cs typeface="Times New Roman" pitchFamily="18" charset="0"/>
              </a:rPr>
              <a:t>Γνωστικά  αντικείμενα</a:t>
            </a:r>
            <a:endParaRPr lang="en-US" altLang="el-GR" b="1" dirty="0" smtClean="0">
              <a:solidFill>
                <a:srgbClr val="FF0000"/>
              </a:solidFill>
              <a:latin typeface="Times New Roman" pitchFamily="18" charset="0"/>
              <a:cs typeface="Times New Roman" pitchFamily="18" charset="0"/>
            </a:endParaRPr>
          </a:p>
        </p:txBody>
      </p:sp>
      <p:sp>
        <p:nvSpPr>
          <p:cNvPr id="13315" name="Explosion 1 5"/>
          <p:cNvSpPr>
            <a:spLocks noChangeArrowheads="1"/>
          </p:cNvSpPr>
          <p:nvPr/>
        </p:nvSpPr>
        <p:spPr bwMode="auto">
          <a:xfrm>
            <a:off x="0" y="1857375"/>
            <a:ext cx="9144000" cy="5000625"/>
          </a:xfrm>
          <a:prstGeom prst="irregularSeal1">
            <a:avLst/>
          </a:prstGeom>
          <a:solidFill>
            <a:srgbClr val="FFFF00"/>
          </a:solidFill>
          <a:ln w="508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l-GR" altLang="el-GR" sz="4000" b="1">
                <a:solidFill>
                  <a:srgbClr val="FF0000"/>
                </a:solidFill>
                <a:latin typeface="Times New Roman" panose="02020603050405020304" pitchFamily="18" charset="0"/>
                <a:cs typeface="Times New Roman" panose="02020603050405020304" pitchFamily="18" charset="0"/>
              </a:rPr>
              <a:t>Φυσικές Επιστήμες</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Natural</a:t>
            </a:r>
          </a:p>
          <a:p>
            <a:pPr algn="ctr">
              <a:spcBef>
                <a:spcPct val="0"/>
              </a:spcBef>
              <a:buClrTx/>
              <a:buSzTx/>
              <a:buFontTx/>
              <a:buNone/>
            </a:pPr>
            <a:r>
              <a:rPr lang="en-US" altLang="el-GR" sz="4000" b="1">
                <a:solidFill>
                  <a:srgbClr val="FF0000"/>
                </a:solidFill>
                <a:latin typeface="Times New Roman" panose="02020603050405020304" pitchFamily="18" charset="0"/>
                <a:cs typeface="Times New Roman" panose="02020603050405020304" pitchFamily="18" charset="0"/>
              </a:rPr>
              <a:t>Sciences</a:t>
            </a:r>
            <a:endParaRPr lang="el-GR" altLang="el-GR" sz="4000" b="1">
              <a:solidFill>
                <a:srgbClr val="FF0000"/>
              </a:solidFill>
              <a:latin typeface="Times New Roman" panose="02020603050405020304" pitchFamily="18" charset="0"/>
              <a:cs typeface="Times New Roman" panose="02020603050405020304" pitchFamily="18" charset="0"/>
            </a:endParaRPr>
          </a:p>
          <a:p>
            <a:pPr algn="ctr">
              <a:spcBef>
                <a:spcPct val="0"/>
              </a:spcBef>
              <a:buClrTx/>
              <a:buSzTx/>
              <a:buFontTx/>
              <a:buNone/>
            </a:pPr>
            <a:endParaRPr lang="el-GR" altLang="el-GR" sz="4000" b="1">
              <a:solidFill>
                <a:srgbClr val="FF0000"/>
              </a:solidFill>
              <a:latin typeface="Times New Roman" panose="02020603050405020304" pitchFamily="18" charset="0"/>
              <a:cs typeface="Times New Roman" panose="02020603050405020304" pitchFamily="18" charset="0"/>
            </a:endParaRPr>
          </a:p>
        </p:txBody>
      </p:sp>
      <p:pic>
        <p:nvPicPr>
          <p:cNvPr id="13316" name="Picture 2" descr="j0283635"/>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148263" y="4005263"/>
            <a:ext cx="3286125" cy="269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3" descr="j028363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4208463"/>
            <a:ext cx="3540125" cy="248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1387475" y="1489075"/>
            <a:ext cx="6529388" cy="1293813"/>
          </a:xfrm>
          <a:prstGeom prst="rect">
            <a:avLst/>
          </a:prstGeom>
          <a:solidFill>
            <a:srgbClr val="FFFF00"/>
          </a:solidFill>
          <a:ln w="9525">
            <a:noFill/>
            <a:miter lim="800000"/>
            <a:headEnd/>
            <a:tailEnd/>
          </a:ln>
          <a:effectLst/>
        </p:spPr>
        <p:txBody>
          <a:bodyPr anchor="ctr" anchorCtr="1"/>
          <a:lstStyle/>
          <a:p>
            <a:pPr algn="ctr" eaLnBrk="1" hangingPunct="1">
              <a:defRPr/>
            </a:pP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Full development </a:t>
            </a:r>
            <a:b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br>
            <a:r>
              <a:rPr lang="en-US" sz="4400" b="1" u="sng" kern="0" dirty="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Cognitive </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lesson</a:t>
            </a:r>
            <a:r>
              <a:rPr lang="en-US" sz="4400" b="1" u="sng" kern="0" dirty="0" smtClean="0">
                <a:solidFill>
                  <a:srgbClr val="FF000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rPr>
              <a:t>s</a:t>
            </a:r>
            <a:endParaRPr lang="en-US" altLang="el-GR" sz="4400" b="1" u="sng"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c36a77f311440f51d379fc826504277458604e"/>
</p:tagLst>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4457</TotalTime>
  <Words>901</Words>
  <Application>Microsoft Office PowerPoint</Application>
  <PresentationFormat>On-screen Show (4:3)</PresentationFormat>
  <Paragraphs>167</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Gigi</vt:lpstr>
      <vt:lpstr>Times New Roman</vt:lpstr>
      <vt:lpstr>Wingdings</vt:lpstr>
      <vt:lpstr>Ripple</vt:lpstr>
      <vt:lpstr>Nipiagogeio Potamou Germasogeias 1  </vt:lpstr>
      <vt:lpstr>Ολόπλευρη ανάπτυξη Γνωστικά  αντικείμενα</vt:lpstr>
      <vt:lpstr>PowerPoint Presentation</vt:lpstr>
      <vt:lpstr>PowerPoint Presentation</vt:lpstr>
      <vt:lpstr>Ολόπλευρη ανάπτυξη Γνωστικά  αντικείμενα</vt:lpstr>
      <vt:lpstr>PowerPoint Presentation</vt:lpstr>
      <vt:lpstr>The development of language  and the ability to communicate primarily  enhanced  from contacts with others.</vt:lpstr>
      <vt:lpstr>PowerPoint Presentation</vt:lpstr>
      <vt:lpstr>Ολόπλευρη ανάπτυξη Γνωστικά  αντικείμενα</vt:lpstr>
      <vt:lpstr>PURPOSES</vt:lpstr>
      <vt:lpstr>PURPOSES</vt:lpstr>
      <vt:lpstr>Ολόπλευρη ανάπτυξη Γνωστικά  αντικείμενα</vt:lpstr>
      <vt:lpstr>Purposes</vt:lpstr>
      <vt:lpstr>Ολόπλευρη ανάπτυξη Γνωστικά  αντικείμενα</vt:lpstr>
      <vt:lpstr>PowerPoint Presentation</vt:lpstr>
      <vt:lpstr>Ολόπλευρη ανάπτυξη Γνωστικά  αντικείμενα</vt:lpstr>
      <vt:lpstr>PURPOSES</vt:lpstr>
      <vt:lpstr>Ολόπλευρη ανάπτυξη Γνωστικά  αντικείμενα</vt:lpstr>
      <vt:lpstr>PURPOSES</vt:lpstr>
      <vt:lpstr>Ολόπλευρη ανάπτυξη Γνωστικά  αντικείμενα</vt:lpstr>
      <vt:lpstr>Myself</vt:lpstr>
      <vt:lpstr>My self and others</vt:lpstr>
      <vt:lpstr>Nutrition and health</vt:lpstr>
      <vt:lpstr>PowerPoint Presentation</vt:lpstr>
      <vt:lpstr>PowerPoint Presentation</vt:lpstr>
      <vt:lpstr>PowerPoint Presentation</vt:lpstr>
      <vt:lpstr>Ολόπλευρη ανάπτυξη Γνωστικά  αντικείμενα</vt:lpstr>
      <vt:lpstr>PowerPoint Presentation</vt:lpstr>
      <vt:lpstr>PowerPoint Presentation</vt:lpstr>
      <vt:lpstr>Ολόπλευρη ανάπτυξη Γνωστικά  αντικείμενα</vt:lpstr>
      <vt:lpstr>Goals</vt:lpstr>
      <vt:lpstr>Ολόπλευρη ανάπτυξη Γνωστικά  αντικείμενα</vt:lpstr>
      <vt:lpstr>Goals</vt:lpstr>
      <vt:lpstr>Ολόπλευρη ανάπτυξη Γνωστικά  αντικείμενα</vt:lpstr>
      <vt:lpstr>PURPOSES</vt:lpstr>
      <vt:lpstr>Ολόπλευρη ανάπτυξη Γνωστικά  αντικείμενα</vt:lpstr>
      <vt:lpstr>PURPOSES</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Εκπαίδευση και διάκριση φύλων Ανάλυση του περιεχομένου της έκδοσης του Υπουργείου Παιδείας και Πολιτισμού Κύπρου</dc:title>
  <dc:creator>....</dc:creator>
  <cp:lastModifiedBy>Natasa</cp:lastModifiedBy>
  <cp:revision>419</cp:revision>
  <dcterms:created xsi:type="dcterms:W3CDTF">2006-11-13T19:53:54Z</dcterms:created>
  <dcterms:modified xsi:type="dcterms:W3CDTF">2020-11-20T09:58:02Z</dcterms:modified>
</cp:coreProperties>
</file>