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handoutMasterIdLst>
    <p:handoutMasterId r:id="rId15"/>
  </p:handoutMasterIdLst>
  <p:sldIdLst>
    <p:sldId id="560" r:id="rId2"/>
    <p:sldId id="562" r:id="rId3"/>
    <p:sldId id="563" r:id="rId4"/>
    <p:sldId id="561" r:id="rId5"/>
    <p:sldId id="559" r:id="rId6"/>
    <p:sldId id="557" r:id="rId7"/>
    <p:sldId id="438" r:id="rId8"/>
    <p:sldId id="439" r:id="rId9"/>
    <p:sldId id="440" r:id="rId10"/>
    <p:sldId id="441" r:id="rId11"/>
    <p:sldId id="442" r:id="rId12"/>
    <p:sldId id="443" r:id="rId13"/>
  </p:sldIdLst>
  <p:sldSz cx="9144000" cy="6858000" type="screen4x3"/>
  <p:notesSz cx="6858000" cy="9144000"/>
  <p:custDataLst>
    <p:tags r:id="rId16"/>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6699FF"/>
    <a:srgbClr val="FF33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750" autoAdjust="0"/>
    <p:restoredTop sz="94660"/>
  </p:normalViewPr>
  <p:slideViewPr>
    <p:cSldViewPr showGuides="1">
      <p:cViewPr varScale="1">
        <p:scale>
          <a:sx n="46" d="100"/>
          <a:sy n="46" d="100"/>
        </p:scale>
        <p:origin x="586"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l-GR" altLang="el-GR"/>
          </a:p>
        </p:txBody>
      </p:sp>
      <p:sp>
        <p:nvSpPr>
          <p:cNvPr id="1044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l-GR" altLang="el-GR"/>
          </a:p>
        </p:txBody>
      </p:sp>
      <p:sp>
        <p:nvSpPr>
          <p:cNvPr id="1044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ltLang="el-GR"/>
          </a:p>
        </p:txBody>
      </p:sp>
      <p:sp>
        <p:nvSpPr>
          <p:cNvPr id="1044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6533DA8-C2F7-4428-A7EC-995A8535CA3A}" type="slidenum">
              <a:rPr lang="en-US" altLang="el-GR"/>
              <a:pPr>
                <a:defRPr/>
              </a:pPr>
              <a:t>‹#›</a:t>
            </a:fld>
            <a:endParaRPr lang="en-US" altLang="el-GR"/>
          </a:p>
        </p:txBody>
      </p:sp>
    </p:spTree>
    <p:extLst>
      <p:ext uri="{BB962C8B-B14F-4D97-AF65-F5344CB8AC3E}">
        <p14:creationId xmlns:p14="http://schemas.microsoft.com/office/powerpoint/2010/main" val="1061701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l-GR" altLang="el-G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072CFC95-CB7B-474D-A939-F4FC530AD860}" type="datetimeFigureOut">
              <a:rPr lang="en-US" altLang="el-GR"/>
              <a:pPr>
                <a:defRPr/>
              </a:pPr>
              <a:t>20-Nov-20</a:t>
            </a:fld>
            <a:endParaRPr lang="en-US" alt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lt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10A7889E-5160-4A7D-B9B2-4EDD5FAC4A49}" type="slidenum">
              <a:rPr lang="en-US" altLang="el-GR"/>
              <a:pPr>
                <a:defRPr/>
              </a:pPr>
              <a:t>‹#›</a:t>
            </a:fld>
            <a:endParaRPr lang="en-US" altLang="el-GR"/>
          </a:p>
        </p:txBody>
      </p:sp>
    </p:spTree>
    <p:extLst>
      <p:ext uri="{BB962C8B-B14F-4D97-AF65-F5344CB8AC3E}">
        <p14:creationId xmlns:p14="http://schemas.microsoft.com/office/powerpoint/2010/main" val="1454664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el-GR"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C47953-F7DB-4B00-B352-122A971C1F38}" type="slidenum">
              <a:rPr lang="en-US" altLang="el-GR" smtClean="0"/>
              <a:pPr/>
              <a:t>4</a:t>
            </a:fld>
            <a:endParaRPr lang="en-US" altLang="el-GR" smtClean="0"/>
          </a:p>
        </p:txBody>
      </p:sp>
    </p:spTree>
    <p:extLst>
      <p:ext uri="{BB962C8B-B14F-4D97-AF65-F5344CB8AC3E}">
        <p14:creationId xmlns:p14="http://schemas.microsoft.com/office/powerpoint/2010/main" val="4053020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grpSp>
      <p:sp>
        <p:nvSpPr>
          <p:cNvPr id="111682"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11683"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l-GR" altLang="el-GR"/>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l-GR" altLang="el-GR"/>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F9C8BBAB-21DA-41ED-B1D0-34A62B8B25C8}" type="slidenum">
              <a:rPr lang="en-US" altLang="el-GR"/>
              <a:pPr>
                <a:defRPr/>
              </a:pPr>
              <a:t>‹#›</a:t>
            </a:fld>
            <a:endParaRPr lang="en-US" altLang="el-GR"/>
          </a:p>
        </p:txBody>
      </p:sp>
    </p:spTree>
    <p:extLst>
      <p:ext uri="{BB962C8B-B14F-4D97-AF65-F5344CB8AC3E}">
        <p14:creationId xmlns:p14="http://schemas.microsoft.com/office/powerpoint/2010/main" val="2058001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33D8EEDF-5B50-4B93-BDCE-F63B42CE36D3}" type="slidenum">
              <a:rPr lang="en-US" altLang="el-GR"/>
              <a:pPr>
                <a:defRPr/>
              </a:pPr>
              <a:t>‹#›</a:t>
            </a:fld>
            <a:endParaRPr lang="en-US" altLang="el-GR"/>
          </a:p>
        </p:txBody>
      </p:sp>
    </p:spTree>
    <p:extLst>
      <p:ext uri="{BB962C8B-B14F-4D97-AF65-F5344CB8AC3E}">
        <p14:creationId xmlns:p14="http://schemas.microsoft.com/office/powerpoint/2010/main" val="222036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7770F906-5C58-4C78-9458-058DFB26AC91}" type="slidenum">
              <a:rPr lang="en-US" altLang="el-GR"/>
              <a:pPr>
                <a:defRPr/>
              </a:pPr>
              <a:t>‹#›</a:t>
            </a:fld>
            <a:endParaRPr lang="en-US" altLang="el-GR"/>
          </a:p>
        </p:txBody>
      </p:sp>
    </p:spTree>
    <p:extLst>
      <p:ext uri="{BB962C8B-B14F-4D97-AF65-F5344CB8AC3E}">
        <p14:creationId xmlns:p14="http://schemas.microsoft.com/office/powerpoint/2010/main" val="388670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C1365230-D362-4482-9D8A-B2492AB4B61F}" type="slidenum">
              <a:rPr lang="en-US" altLang="el-GR"/>
              <a:pPr>
                <a:defRPr/>
              </a:pPr>
              <a:t>‹#›</a:t>
            </a:fld>
            <a:endParaRPr lang="en-US" altLang="el-GR"/>
          </a:p>
        </p:txBody>
      </p:sp>
    </p:spTree>
    <p:extLst>
      <p:ext uri="{BB962C8B-B14F-4D97-AF65-F5344CB8AC3E}">
        <p14:creationId xmlns:p14="http://schemas.microsoft.com/office/powerpoint/2010/main" val="3175396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71"/>
          <p:cNvSpPr>
            <a:spLocks noGrp="1" noChangeArrowheads="1"/>
          </p:cNvSpPr>
          <p:nvPr>
            <p:ph type="sldNum" sz="quarter" idx="12"/>
          </p:nvPr>
        </p:nvSpPr>
        <p:spPr>
          <a:ln/>
        </p:spPr>
        <p:txBody>
          <a:bodyPr/>
          <a:lstStyle>
            <a:lvl1pPr>
              <a:defRPr/>
            </a:lvl1pPr>
          </a:lstStyle>
          <a:p>
            <a:pPr>
              <a:defRPr/>
            </a:pPr>
            <a:fld id="{5A2B81EC-3763-47A9-98FF-205D7ADB9C44}" type="slidenum">
              <a:rPr lang="en-US" altLang="el-GR"/>
              <a:pPr>
                <a:defRPr/>
              </a:pPr>
              <a:t>‹#›</a:t>
            </a:fld>
            <a:endParaRPr lang="en-US" altLang="el-GR"/>
          </a:p>
        </p:txBody>
      </p:sp>
    </p:spTree>
    <p:extLst>
      <p:ext uri="{BB962C8B-B14F-4D97-AF65-F5344CB8AC3E}">
        <p14:creationId xmlns:p14="http://schemas.microsoft.com/office/powerpoint/2010/main" val="57360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p:cNvSpPr>
            <a:spLocks noGrp="1" noChangeArrowheads="1"/>
          </p:cNvSpPr>
          <p:nvPr>
            <p:ph type="sldNum" sz="quarter" idx="12"/>
          </p:nvPr>
        </p:nvSpPr>
        <p:spPr>
          <a:ln/>
        </p:spPr>
        <p:txBody>
          <a:bodyPr/>
          <a:lstStyle>
            <a:lvl1pPr>
              <a:defRPr/>
            </a:lvl1pPr>
          </a:lstStyle>
          <a:p>
            <a:pPr>
              <a:defRPr/>
            </a:pPr>
            <a:fld id="{CACC1DBA-C25A-4BF0-B0C5-DC4AEF2F9828}" type="slidenum">
              <a:rPr lang="en-US" altLang="el-GR"/>
              <a:pPr>
                <a:defRPr/>
              </a:pPr>
              <a:t>‹#›</a:t>
            </a:fld>
            <a:endParaRPr lang="en-US" altLang="el-GR"/>
          </a:p>
        </p:txBody>
      </p:sp>
    </p:spTree>
    <p:extLst>
      <p:ext uri="{BB962C8B-B14F-4D97-AF65-F5344CB8AC3E}">
        <p14:creationId xmlns:p14="http://schemas.microsoft.com/office/powerpoint/2010/main" val="2338434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71"/>
          <p:cNvSpPr>
            <a:spLocks noGrp="1" noChangeArrowheads="1"/>
          </p:cNvSpPr>
          <p:nvPr>
            <p:ph type="sldNum" sz="quarter" idx="12"/>
          </p:nvPr>
        </p:nvSpPr>
        <p:spPr>
          <a:ln/>
        </p:spPr>
        <p:txBody>
          <a:bodyPr/>
          <a:lstStyle>
            <a:lvl1pPr>
              <a:defRPr/>
            </a:lvl1pPr>
          </a:lstStyle>
          <a:p>
            <a:pPr>
              <a:defRPr/>
            </a:pPr>
            <a:fld id="{21868F07-883C-4E68-A4F4-1030B53CB724}" type="slidenum">
              <a:rPr lang="en-US" altLang="el-GR"/>
              <a:pPr>
                <a:defRPr/>
              </a:pPr>
              <a:t>‹#›</a:t>
            </a:fld>
            <a:endParaRPr lang="en-US" altLang="el-GR"/>
          </a:p>
        </p:txBody>
      </p:sp>
    </p:spTree>
    <p:extLst>
      <p:ext uri="{BB962C8B-B14F-4D97-AF65-F5344CB8AC3E}">
        <p14:creationId xmlns:p14="http://schemas.microsoft.com/office/powerpoint/2010/main" val="4260886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71"/>
          <p:cNvSpPr>
            <a:spLocks noGrp="1" noChangeArrowheads="1"/>
          </p:cNvSpPr>
          <p:nvPr>
            <p:ph type="sldNum" sz="quarter" idx="12"/>
          </p:nvPr>
        </p:nvSpPr>
        <p:spPr>
          <a:ln/>
        </p:spPr>
        <p:txBody>
          <a:bodyPr/>
          <a:lstStyle>
            <a:lvl1pPr>
              <a:defRPr/>
            </a:lvl1pPr>
          </a:lstStyle>
          <a:p>
            <a:pPr>
              <a:defRPr/>
            </a:pPr>
            <a:fld id="{DD37B373-4681-4CED-9C9A-597899F3EC5A}" type="slidenum">
              <a:rPr lang="en-US" altLang="el-GR"/>
              <a:pPr>
                <a:defRPr/>
              </a:pPr>
              <a:t>‹#›</a:t>
            </a:fld>
            <a:endParaRPr lang="en-US" altLang="el-GR"/>
          </a:p>
        </p:txBody>
      </p:sp>
    </p:spTree>
    <p:extLst>
      <p:ext uri="{BB962C8B-B14F-4D97-AF65-F5344CB8AC3E}">
        <p14:creationId xmlns:p14="http://schemas.microsoft.com/office/powerpoint/2010/main" val="206248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71"/>
          <p:cNvSpPr>
            <a:spLocks noGrp="1" noChangeArrowheads="1"/>
          </p:cNvSpPr>
          <p:nvPr>
            <p:ph type="sldNum" sz="quarter" idx="12"/>
          </p:nvPr>
        </p:nvSpPr>
        <p:spPr>
          <a:ln/>
        </p:spPr>
        <p:txBody>
          <a:bodyPr/>
          <a:lstStyle>
            <a:lvl1pPr>
              <a:defRPr/>
            </a:lvl1pPr>
          </a:lstStyle>
          <a:p>
            <a:pPr>
              <a:defRPr/>
            </a:pPr>
            <a:fld id="{CBBB898E-689F-4848-A411-FB717D720FDF}" type="slidenum">
              <a:rPr lang="en-US" altLang="el-GR"/>
              <a:pPr>
                <a:defRPr/>
              </a:pPr>
              <a:t>‹#›</a:t>
            </a:fld>
            <a:endParaRPr lang="en-US" altLang="el-GR"/>
          </a:p>
        </p:txBody>
      </p:sp>
    </p:spTree>
    <p:extLst>
      <p:ext uri="{BB962C8B-B14F-4D97-AF65-F5344CB8AC3E}">
        <p14:creationId xmlns:p14="http://schemas.microsoft.com/office/powerpoint/2010/main" val="1105410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p:cNvSpPr>
            <a:spLocks noGrp="1" noChangeArrowheads="1"/>
          </p:cNvSpPr>
          <p:nvPr>
            <p:ph type="sldNum" sz="quarter" idx="12"/>
          </p:nvPr>
        </p:nvSpPr>
        <p:spPr>
          <a:ln/>
        </p:spPr>
        <p:txBody>
          <a:bodyPr/>
          <a:lstStyle>
            <a:lvl1pPr>
              <a:defRPr/>
            </a:lvl1pPr>
          </a:lstStyle>
          <a:p>
            <a:pPr>
              <a:defRPr/>
            </a:pPr>
            <a:fld id="{4331E99F-442B-4021-B1E3-3D374F453255}" type="slidenum">
              <a:rPr lang="en-US" altLang="el-GR"/>
              <a:pPr>
                <a:defRPr/>
              </a:pPr>
              <a:t>‹#›</a:t>
            </a:fld>
            <a:endParaRPr lang="en-US" altLang="el-GR"/>
          </a:p>
        </p:txBody>
      </p:sp>
    </p:spTree>
    <p:extLst>
      <p:ext uri="{BB962C8B-B14F-4D97-AF65-F5344CB8AC3E}">
        <p14:creationId xmlns:p14="http://schemas.microsoft.com/office/powerpoint/2010/main" val="34605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0"/>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71"/>
          <p:cNvSpPr>
            <a:spLocks noGrp="1" noChangeArrowheads="1"/>
          </p:cNvSpPr>
          <p:nvPr>
            <p:ph type="sldNum" sz="quarter" idx="12"/>
          </p:nvPr>
        </p:nvSpPr>
        <p:spPr>
          <a:ln/>
        </p:spPr>
        <p:txBody>
          <a:bodyPr/>
          <a:lstStyle>
            <a:lvl1pPr>
              <a:defRPr/>
            </a:lvl1pPr>
          </a:lstStyle>
          <a:p>
            <a:pPr>
              <a:defRPr/>
            </a:pPr>
            <a:fld id="{457620E8-99D1-4880-83F6-19F6C63B7EC2}" type="slidenum">
              <a:rPr lang="en-US" altLang="el-GR"/>
              <a:pPr>
                <a:defRPr/>
              </a:pPr>
              <a:t>‹#›</a:t>
            </a:fld>
            <a:endParaRPr lang="en-US" altLang="el-GR"/>
          </a:p>
        </p:txBody>
      </p:sp>
    </p:spTree>
    <p:extLst>
      <p:ext uri="{BB962C8B-B14F-4D97-AF65-F5344CB8AC3E}">
        <p14:creationId xmlns:p14="http://schemas.microsoft.com/office/powerpoint/2010/main" val="75641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027" name="Group 3"/>
          <p:cNvGrpSpPr>
            <a:grpSpLocks/>
          </p:cNvGrpSpPr>
          <p:nvPr/>
        </p:nvGrpSpPr>
        <p:grpSpPr bwMode="auto">
          <a:xfrm>
            <a:off x="3175" y="4267200"/>
            <a:ext cx="9140825" cy="2590800"/>
            <a:chOff x="2" y="2688"/>
            <a:chExt cx="5758" cy="1632"/>
          </a:xfrm>
        </p:grpSpPr>
        <p:sp>
          <p:nvSpPr>
            <p:cNvPr id="110596"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034" name="Group 5"/>
            <p:cNvGrpSpPr>
              <a:grpSpLocks/>
            </p:cNvGrpSpPr>
            <p:nvPr userDrawn="1"/>
          </p:nvGrpSpPr>
          <p:grpSpPr bwMode="auto">
            <a:xfrm>
              <a:off x="3528" y="3715"/>
              <a:ext cx="792" cy="521"/>
              <a:chOff x="3527" y="3715"/>
              <a:chExt cx="792" cy="521"/>
            </a:xfrm>
          </p:grpSpPr>
          <p:sp>
            <p:nvSpPr>
              <p:cNvPr id="110598"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599"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0"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1"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2"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3"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4"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5"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6"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7"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08"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1035" name="Group 17"/>
            <p:cNvGrpSpPr>
              <a:grpSpLocks/>
            </p:cNvGrpSpPr>
            <p:nvPr userDrawn="1"/>
          </p:nvGrpSpPr>
          <p:grpSpPr bwMode="auto">
            <a:xfrm>
              <a:off x="1776" y="3631"/>
              <a:ext cx="1626" cy="683"/>
              <a:chOff x="1776" y="3631"/>
              <a:chExt cx="1626" cy="683"/>
            </a:xfrm>
          </p:grpSpPr>
          <p:sp>
            <p:nvSpPr>
              <p:cNvPr id="110610"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1"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2"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3"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4"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5"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6"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7"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8"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19"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0"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1"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2"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3"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4"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5"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6"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27"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1036" name="Group 36"/>
            <p:cNvGrpSpPr>
              <a:grpSpLocks/>
            </p:cNvGrpSpPr>
            <p:nvPr userDrawn="1"/>
          </p:nvGrpSpPr>
          <p:grpSpPr bwMode="auto">
            <a:xfrm>
              <a:off x="4128" y="3360"/>
              <a:ext cx="1351" cy="821"/>
              <a:chOff x="4128" y="3360"/>
              <a:chExt cx="1351" cy="821"/>
            </a:xfrm>
          </p:grpSpPr>
          <p:sp>
            <p:nvSpPr>
              <p:cNvPr id="110629"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0"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1"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2"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3"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4"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5"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6"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7"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8"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39"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0"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1"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2"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3"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4"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5"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nvGrpSpPr>
            <p:cNvPr id="1037" name="Group 54"/>
            <p:cNvGrpSpPr>
              <a:grpSpLocks/>
            </p:cNvGrpSpPr>
            <p:nvPr userDrawn="1"/>
          </p:nvGrpSpPr>
          <p:grpSpPr bwMode="auto">
            <a:xfrm>
              <a:off x="5280" y="3024"/>
              <a:ext cx="425" cy="258"/>
              <a:chOff x="5280" y="3024"/>
              <a:chExt cx="425" cy="258"/>
            </a:xfrm>
          </p:grpSpPr>
          <p:sp>
            <p:nvSpPr>
              <p:cNvPr id="110647"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8"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49"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0"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1"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2"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3"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nvGrpSpPr>
              <p:cNvPr id="1045" name="Group 62"/>
              <p:cNvGrpSpPr>
                <a:grpSpLocks/>
              </p:cNvGrpSpPr>
              <p:nvPr/>
            </p:nvGrpSpPr>
            <p:grpSpPr bwMode="auto">
              <a:xfrm>
                <a:off x="5381" y="3085"/>
                <a:ext cx="227" cy="132"/>
                <a:chOff x="5381" y="3085"/>
                <a:chExt cx="227" cy="132"/>
              </a:xfrm>
            </p:grpSpPr>
            <p:sp>
              <p:nvSpPr>
                <p:cNvPr id="110655"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6"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7"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sp>
              <p:nvSpPr>
                <p:cNvPr id="110658"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l-GR" altLang="el-GR" smtClean="0"/>
                </a:p>
              </p:txBody>
            </p:sp>
          </p:grpSp>
        </p:grpSp>
      </p:grpSp>
      <p:sp>
        <p:nvSpPr>
          <p:cNvPr id="110659"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10660"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61"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l-GR" altLang="el-GR"/>
          </a:p>
        </p:txBody>
      </p:sp>
      <p:sp>
        <p:nvSpPr>
          <p:cNvPr id="110662"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l-GR" altLang="el-GR"/>
          </a:p>
        </p:txBody>
      </p:sp>
      <p:sp>
        <p:nvSpPr>
          <p:cNvPr id="110663"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BF4480F0-8527-4FD0-90AA-0AF8BDDADD3C}" type="slidenum">
              <a:rPr lang="en-US" altLang="el-GR"/>
              <a:pPr>
                <a:defRPr/>
              </a:pPr>
              <a:t>‹#›</a:t>
            </a:fld>
            <a:endParaRPr lang="en-US" altLang="el-GR"/>
          </a:p>
        </p:txBody>
      </p:sp>
    </p:spTree>
  </p:cSld>
  <p:clrMap bg1="dk2" tx1="lt1" bg2="dk1" tx2="lt2" accent1="accent1" accent2="accent2" accent3="accent3" accent4="accent4" accent5="accent5" accent6="accent6" hlink="hlink" folHlink="folHlink"/>
  <p:sldLayoutIdLst>
    <p:sldLayoutId id="2147484325" r:id="rId1"/>
    <p:sldLayoutId id="2147484315" r:id="rId2"/>
    <p:sldLayoutId id="2147484316" r:id="rId3"/>
    <p:sldLayoutId id="2147484317" r:id="rId4"/>
    <p:sldLayoutId id="2147484318" r:id="rId5"/>
    <p:sldLayoutId id="2147484319" r:id="rId6"/>
    <p:sldLayoutId id="2147484320" r:id="rId7"/>
    <p:sldLayoutId id="2147484321" r:id="rId8"/>
    <p:sldLayoutId id="2147484322" r:id="rId9"/>
    <p:sldLayoutId id="2147484323" r:id="rId10"/>
    <p:sldLayoutId id="2147484324"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620713"/>
            <a:ext cx="8147050" cy="1084262"/>
          </a:xfrm>
        </p:spPr>
        <p:txBody>
          <a:bodyPr/>
          <a:lstStyle/>
          <a:p>
            <a:pPr>
              <a:defRPr/>
            </a:pPr>
            <a:r>
              <a:rPr lang="en-US" b="1" dirty="0" err="1" smtClean="0">
                <a:latin typeface="Times New Roman" panose="02020603050405020304" pitchFamily="18" charset="0"/>
                <a:cs typeface="Times New Roman" panose="02020603050405020304" pitchFamily="18" charset="0"/>
              </a:rPr>
              <a:t>Nipiagogeio</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err="1" smtClean="0">
                <a:latin typeface="Times New Roman" panose="02020603050405020304" pitchFamily="18" charset="0"/>
                <a:cs typeface="Times New Roman" panose="02020603050405020304" pitchFamily="18" charset="0"/>
              </a:rPr>
              <a:t>Potamou</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Germasogeias</a:t>
            </a:r>
            <a:r>
              <a:rPr lang="en-US" b="1" dirty="0" smtClean="0">
                <a:latin typeface="Times New Roman" panose="02020603050405020304" pitchFamily="18" charset="0"/>
                <a:cs typeface="Times New Roman" panose="02020603050405020304" pitchFamily="18" charset="0"/>
              </a:rPr>
              <a:t> 1</a:t>
            </a:r>
            <a:r>
              <a:rPr lang="en-US" altLang="el-GR" b="1" dirty="0" smtClean="0">
                <a:latin typeface="Times New Roman" pitchFamily="18" charset="0"/>
                <a:cs typeface="Times New Roman" pitchFamily="18" charset="0"/>
              </a:rPr>
              <a:t/>
            </a:r>
            <a:br>
              <a:rPr lang="en-US" altLang="el-GR" b="1" dirty="0" smtClean="0">
                <a:latin typeface="Times New Roman" pitchFamily="18" charset="0"/>
                <a:cs typeface="Times New Roman" pitchFamily="18" charset="0"/>
              </a:rPr>
            </a:br>
            <a:r>
              <a:rPr lang="en-US" b="1" dirty="0" smtClean="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p:txBody>
      </p:sp>
      <p:sp>
        <p:nvSpPr>
          <p:cNvPr id="5123" name="Content Placeholder 2"/>
          <p:cNvSpPr>
            <a:spLocks noGrp="1"/>
          </p:cNvSpPr>
          <p:nvPr>
            <p:ph idx="1"/>
          </p:nvPr>
        </p:nvSpPr>
        <p:spPr>
          <a:xfrm>
            <a:off x="-288925" y="1885950"/>
            <a:ext cx="9721850" cy="4525963"/>
          </a:xfrm>
        </p:spPr>
        <p:txBody>
          <a:bodyPr/>
          <a:lstStyle/>
          <a:p>
            <a:pPr algn="ctr">
              <a:buFont typeface="Wingdings" panose="05000000000000000000" pitchFamily="2" charset="2"/>
              <a:buNone/>
            </a:pPr>
            <a:r>
              <a:rPr lang="en-US" sz="6000" b="1" u="sng" smtClean="0">
                <a:effectLst/>
                <a:latin typeface="Times New Roman" panose="02020603050405020304" pitchFamily="18" charset="0"/>
                <a:cs typeface="Times New Roman" panose="02020603050405020304" pitchFamily="18" charset="0"/>
              </a:rPr>
              <a:t>Purpose </a:t>
            </a:r>
          </a:p>
          <a:p>
            <a:pPr algn="ctr">
              <a:buFont typeface="Wingdings" panose="05000000000000000000" pitchFamily="2" charset="2"/>
              <a:buNone/>
            </a:pPr>
            <a:r>
              <a:rPr lang="en-US" sz="6000" b="1" u="sng" smtClean="0">
                <a:effectLst/>
                <a:latin typeface="Times New Roman" panose="02020603050405020304" pitchFamily="18" charset="0"/>
                <a:cs typeface="Times New Roman" panose="02020603050405020304" pitchFamily="18" charset="0"/>
              </a:rPr>
              <a:t>of the kindergarten</a:t>
            </a:r>
          </a:p>
        </p:txBody>
      </p:sp>
      <p:pic>
        <p:nvPicPr>
          <p:cNvPr id="5124" name="Picture 7" descr="j023244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6238" y="4149725"/>
            <a:ext cx="3384550"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1"/>
          <p:cNvSpPr>
            <a:spLocks noChangeArrowheads="1"/>
          </p:cNvSpPr>
          <p:nvPr/>
        </p:nvSpPr>
        <p:spPr bwMode="auto">
          <a:xfrm>
            <a:off x="1928813" y="5929313"/>
            <a:ext cx="4587875" cy="646112"/>
          </a:xfrm>
          <a:prstGeom prst="rect">
            <a:avLst/>
          </a:prstGeom>
          <a:noFill/>
          <a:ln w="9525">
            <a:noFill/>
            <a:miter lim="800000"/>
            <a:headEnd/>
            <a:tailEnd/>
          </a:ln>
          <a:effec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School year </a:t>
            </a:r>
            <a:r>
              <a:rPr lang="el-GR"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20</a:t>
            </a:r>
            <a:r>
              <a:rPr lang="en-US"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20</a:t>
            </a:r>
            <a:r>
              <a:rPr lang="el-GR"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-202</a:t>
            </a:r>
            <a:r>
              <a:rPr lang="en-US" altLang="el-GR" sz="3600" b="1" dirty="0" smtClean="0">
                <a:solidFill>
                  <a:schemeClr val="tx2"/>
                </a:solidFill>
                <a:effectLst>
                  <a:outerShdw blurRad="38100" dist="38100" dir="2700000" algn="tl">
                    <a:srgbClr val="000000"/>
                  </a:outerShdw>
                </a:effectLst>
                <a:latin typeface="Times New Roman" pitchFamily="18" charset="0"/>
                <a:cs typeface="Times New Roman" pitchFamily="18" charset="0"/>
              </a:rPr>
              <a:t>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75" y="260350"/>
            <a:ext cx="8229600" cy="1139825"/>
          </a:xfrm>
        </p:spPr>
        <p:txBody>
          <a:bodyPr/>
          <a:lstStyle/>
          <a:p>
            <a:pPr>
              <a:defRPr/>
            </a:pPr>
            <a:r>
              <a:rPr lang="en-US" b="1" u="sng" dirty="0" smtClean="0">
                <a:latin typeface="Times New Roman" pitchFamily="18" charset="0"/>
                <a:cs typeface="Times New Roman" pitchFamily="18" charset="0"/>
              </a:rPr>
              <a:t>Providing a rich</a:t>
            </a:r>
            <a:br>
              <a:rPr lang="en-US" b="1" u="sng" dirty="0" smtClean="0">
                <a:latin typeface="Times New Roman" pitchFamily="18" charset="0"/>
                <a:cs typeface="Times New Roman" pitchFamily="18" charset="0"/>
              </a:rPr>
            </a:br>
            <a:r>
              <a:rPr lang="en-US" b="1" u="sng" dirty="0" smtClean="0">
                <a:latin typeface="Times New Roman" pitchFamily="18" charset="0"/>
                <a:cs typeface="Times New Roman" pitchFamily="18" charset="0"/>
              </a:rPr>
              <a:t> learning environment that</a:t>
            </a:r>
            <a:endParaRPr lang="ru-RU"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686800" cy="4525963"/>
          </a:xfrm>
        </p:spPr>
        <p:txBody>
          <a:bodyPr/>
          <a:lstStyle/>
          <a:p>
            <a:pPr>
              <a:buFont typeface="Wingdings" panose="05000000000000000000" pitchFamily="2" charset="2"/>
              <a:buNone/>
              <a:defRPr/>
            </a:pPr>
            <a:r>
              <a:rPr lang="en-US" sz="4000" dirty="0" smtClean="0"/>
              <a:t>(a) </a:t>
            </a:r>
            <a:r>
              <a:rPr lang="en-US" sz="4000" dirty="0" smtClean="0">
                <a:latin typeface="Times New Roman" pitchFamily="18" charset="0"/>
                <a:cs typeface="Times New Roman" pitchFamily="18" charset="0"/>
              </a:rPr>
              <a:t>provides opportunities for </a:t>
            </a:r>
            <a:r>
              <a:rPr lang="en-US" sz="4000" u="sng" dirty="0">
                <a:solidFill>
                  <a:srgbClr val="FF0000"/>
                </a:solidFill>
                <a:effectLst/>
                <a:latin typeface="Times New Roman" pitchFamily="18" charset="0"/>
                <a:cs typeface="Times New Roman" pitchFamily="18" charset="0"/>
              </a:rPr>
              <a:t>playing</a:t>
            </a:r>
            <a:r>
              <a:rPr lang="en-US" sz="4000" u="sng" dirty="0">
                <a:solidFill>
                  <a:srgbClr val="FF0000"/>
                </a:solidFill>
                <a:latin typeface="Times New Roman" pitchFamily="18" charset="0"/>
                <a:cs typeface="Times New Roman" pitchFamily="18" charset="0"/>
              </a:rPr>
              <a:t> </a:t>
            </a:r>
            <a:r>
              <a:rPr lang="en-US" sz="4000" dirty="0" smtClean="0">
                <a:latin typeface="Times New Roman" pitchFamily="18" charset="0"/>
                <a:cs typeface="Times New Roman" pitchFamily="18" charset="0"/>
              </a:rPr>
              <a:t>involvement in all its forms </a:t>
            </a:r>
            <a:r>
              <a:rPr lang="en-US" sz="3600" b="1" dirty="0" smtClean="0">
                <a:solidFill>
                  <a:srgbClr val="FF0000"/>
                </a:solidFill>
                <a:effectLst/>
                <a:latin typeface="Times New Roman" pitchFamily="18" charset="0"/>
                <a:cs typeface="Times New Roman" pitchFamily="18" charset="0"/>
              </a:rPr>
              <a:t>(symbolic, social-dramatic, fantastic, kinetic, building, creative, play with pedagogical material)</a:t>
            </a:r>
          </a:p>
          <a:p>
            <a:pPr>
              <a:buFont typeface="Wingdings" panose="05000000000000000000" pitchFamily="2" charset="2"/>
              <a:buNone/>
              <a:defRPr/>
            </a:pPr>
            <a:r>
              <a:rPr lang="en-US" sz="4000" dirty="0" smtClean="0">
                <a:latin typeface="Times New Roman" pitchFamily="18" charset="0"/>
                <a:cs typeface="Times New Roman" pitchFamily="18" charset="0"/>
              </a:rPr>
              <a:t>(b) connects learning to everyday experiences, interests and the children's questions </a:t>
            </a:r>
            <a:r>
              <a:rPr lang="en-US" sz="3600" b="1" dirty="0" smtClean="0">
                <a:solidFill>
                  <a:srgbClr val="FF0000"/>
                </a:solidFill>
                <a:effectLst/>
                <a:latin typeface="Times New Roman" pitchFamily="18" charset="0"/>
                <a:cs typeface="Times New Roman" pitchFamily="18" charset="0"/>
              </a:rPr>
              <a:t>(why does that happen?...)</a:t>
            </a:r>
            <a:endParaRPr lang="ru-RU" sz="3600" b="1" dirty="0" smtClean="0">
              <a:solidFill>
                <a:srgbClr val="FF0000"/>
              </a:solidFill>
              <a:effectLst/>
              <a:latin typeface="Times New Roman" pitchFamily="18" charset="0"/>
              <a:cs typeface="Times New Roman" pitchFamily="18" charset="0"/>
            </a:endParaRPr>
          </a:p>
          <a:p>
            <a:pPr>
              <a:defRPr/>
            </a:pPr>
            <a:endParaRPr lang="ru-RU" dirty="0"/>
          </a:p>
        </p:txBody>
      </p:sp>
      <p:pic>
        <p:nvPicPr>
          <p:cNvPr id="15364" name="Picture 14" descr="Image result for animated clipart for powerpoint with ki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260350"/>
            <a:ext cx="171450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333375"/>
            <a:ext cx="8229600" cy="4525963"/>
          </a:xfrm>
        </p:spPr>
        <p:txBody>
          <a:bodyPr/>
          <a:lstStyle/>
          <a:p>
            <a:pPr>
              <a:buFont typeface="Wingdings" panose="05000000000000000000" pitchFamily="2" charset="2"/>
              <a:buNone/>
              <a:defRPr/>
            </a:pPr>
            <a:r>
              <a:rPr lang="en-US" sz="4000" b="1" dirty="0" smtClean="0">
                <a:effectLst/>
                <a:latin typeface="Times New Roman" panose="02020603050405020304" pitchFamily="18" charset="0"/>
                <a:cs typeface="Times New Roman" panose="02020603050405020304" pitchFamily="18" charset="0"/>
              </a:rPr>
              <a:t>(c) provides access to interdisciplinary learning and interleaved way, </a:t>
            </a:r>
          </a:p>
          <a:p>
            <a:pPr>
              <a:buFont typeface="Wingdings" panose="05000000000000000000" pitchFamily="2" charset="2"/>
              <a:buNone/>
              <a:defRPr/>
            </a:pPr>
            <a:r>
              <a:rPr lang="en-US" sz="4000" b="1" dirty="0" smtClean="0">
                <a:effectLst/>
                <a:latin typeface="Times New Roman" panose="02020603050405020304" pitchFamily="18" charset="0"/>
                <a:cs typeface="Times New Roman" panose="02020603050405020304" pitchFamily="18" charset="0"/>
              </a:rPr>
              <a:t>(d) allows each child to make his own choices, according to its own pace and </a:t>
            </a:r>
          </a:p>
          <a:p>
            <a:pPr>
              <a:buFont typeface="Wingdings" panose="05000000000000000000" pitchFamily="2" charset="2"/>
              <a:buNone/>
              <a:defRPr/>
            </a:pPr>
            <a:r>
              <a:rPr lang="en-US" sz="4000" b="1" dirty="0" smtClean="0">
                <a:effectLst/>
                <a:latin typeface="Times New Roman" panose="02020603050405020304" pitchFamily="18" charset="0"/>
                <a:cs typeface="Times New Roman" panose="02020603050405020304" pitchFamily="18" charset="0"/>
              </a:rPr>
              <a:t>(e) is combined with appropriate </a:t>
            </a:r>
            <a:r>
              <a:rPr lang="en-US" sz="4000" b="1" dirty="0" smtClean="0">
                <a:latin typeface="Times New Roman" panose="02020603050405020304" pitchFamily="18" charset="0"/>
                <a:cs typeface="Times New Roman" panose="02020603050405020304" pitchFamily="18" charset="0"/>
              </a:rPr>
              <a:t>support, guidance and encouragement of adults</a:t>
            </a:r>
            <a:endParaRPr lang="ru-RU" sz="4000" b="1" dirty="0">
              <a:latin typeface="Times New Roman" panose="02020603050405020304" pitchFamily="18" charset="0"/>
              <a:cs typeface="Times New Roman" panose="02020603050405020304" pitchFamily="18" charset="0"/>
            </a:endParaRPr>
          </a:p>
        </p:txBody>
      </p:sp>
      <p:sp>
        <p:nvSpPr>
          <p:cNvPr id="16387" name="Curved Down Arrow 1"/>
          <p:cNvSpPr>
            <a:spLocks noChangeArrowheads="1"/>
          </p:cNvSpPr>
          <p:nvPr/>
        </p:nvSpPr>
        <p:spPr bwMode="auto">
          <a:xfrm>
            <a:off x="6659563" y="5229225"/>
            <a:ext cx="1944687" cy="1295400"/>
          </a:xfrm>
          <a:prstGeom prst="curvedDownArrow">
            <a:avLst>
              <a:gd name="adj1" fmla="val 25020"/>
              <a:gd name="adj2" fmla="val 50041"/>
              <a:gd name="adj3" fmla="val 25000"/>
            </a:avLst>
          </a:prstGeom>
          <a:solidFill>
            <a:srgbClr val="FFFF00"/>
          </a:solidFill>
          <a:ln w="25400" algn="ctr">
            <a:solidFill>
              <a:srgbClr val="FF3399"/>
            </a:solidFill>
            <a:prstDash val="sysDot"/>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spcBef>
                <a:spcPct val="0"/>
              </a:spcBef>
              <a:buClrTx/>
              <a:buSzTx/>
              <a:buFontTx/>
              <a:buNone/>
            </a:pPr>
            <a:endParaRPr lang="el-GR" altLang="el-GR"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0"/>
            <a:ext cx="8229600" cy="1139825"/>
          </a:xfrm>
        </p:spPr>
        <p:txBody>
          <a:bodyPr/>
          <a:lstStyle/>
          <a:p>
            <a:pPr>
              <a:defRPr/>
            </a:pPr>
            <a:r>
              <a:rPr lang="en-US" b="1" u="sng" dirty="0" smtClean="0">
                <a:latin typeface="Times New Roman" pitchFamily="18" charset="0"/>
                <a:cs typeface="Times New Roman" pitchFamily="18" charset="0"/>
              </a:rPr>
              <a:t>Rich learning environment</a:t>
            </a:r>
            <a:endParaRPr lang="ru-RU" b="1" u="sng" dirty="0">
              <a:latin typeface="Times New Roman" pitchFamily="18" charset="0"/>
              <a:cs typeface="Times New Roman" pitchFamily="18" charset="0"/>
            </a:endParaRPr>
          </a:p>
        </p:txBody>
      </p:sp>
      <p:sp>
        <p:nvSpPr>
          <p:cNvPr id="3" name="Content Placeholder 2"/>
          <p:cNvSpPr>
            <a:spLocks noGrp="1"/>
          </p:cNvSpPr>
          <p:nvPr>
            <p:ph idx="1"/>
          </p:nvPr>
        </p:nvSpPr>
        <p:spPr>
          <a:xfrm>
            <a:off x="468313" y="1196975"/>
            <a:ext cx="8229600" cy="4525963"/>
          </a:xfrm>
        </p:spPr>
        <p:txBody>
          <a:bodyPr/>
          <a:lstStyle/>
          <a:p>
            <a:pPr>
              <a:buFont typeface="Wingdings" panose="05000000000000000000" pitchFamily="2" charset="2"/>
              <a:buChar char="ü"/>
              <a:defRPr/>
            </a:pPr>
            <a:r>
              <a:rPr lang="en-US" sz="3600" dirty="0" smtClean="0">
                <a:latin typeface="Times New Roman" pitchFamily="18" charset="0"/>
                <a:cs typeface="Times New Roman" pitchFamily="18" charset="0"/>
              </a:rPr>
              <a:t>That can promote predominantly in the child's development in all areas and to help developing and promoting wider learning attitudes such as curiosity, imagination, creativity, ingenuity, perseverance, desire for experimentation, constructive susceptibility in error, risk, failure and criticism.</a:t>
            </a:r>
            <a:endParaRPr lang="ru-RU" sz="3600" dirty="0">
              <a:latin typeface="Times New Roman" pitchFamily="18" charset="0"/>
              <a:cs typeface="Times New Roman" pitchFamily="18" charset="0"/>
            </a:endParaRPr>
          </a:p>
        </p:txBody>
      </p:sp>
      <p:pic>
        <p:nvPicPr>
          <p:cNvPr id="17412" name="Picture 5" descr="Image result for clipart kids pl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5300663"/>
            <a:ext cx="4500562"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29600" cy="1139825"/>
          </a:xfrm>
        </p:spPr>
        <p:txBody>
          <a:bodyPr/>
          <a:lstStyle/>
          <a:p>
            <a:pPr>
              <a:defRPr/>
            </a:pPr>
            <a:r>
              <a:rPr lang="en-US" b="1" u="sng" dirty="0" smtClean="0">
                <a:latin typeface="Times New Roman" panose="02020603050405020304" pitchFamily="18" charset="0"/>
                <a:cs typeface="Times New Roman" panose="02020603050405020304" pitchFamily="18" charset="0"/>
              </a:rPr>
              <a:t>Your child is coming to the kindergarten...</a:t>
            </a:r>
            <a:endParaRPr lang="ru-RU"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8313" y="1916113"/>
            <a:ext cx="8229600" cy="4525962"/>
          </a:xfrm>
        </p:spPr>
        <p:txBody>
          <a:bodyPr/>
          <a:lstStyle/>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New place</a:t>
            </a:r>
          </a:p>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New persons to meet</a:t>
            </a:r>
          </a:p>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New experiences</a:t>
            </a:r>
          </a:p>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New adventures</a:t>
            </a:r>
          </a:p>
          <a:p>
            <a:pP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New discoveries</a:t>
            </a:r>
            <a:endParaRPr lang="ru-RU" sz="4400" b="1" dirty="0">
              <a:latin typeface="Times New Roman" panose="02020603050405020304" pitchFamily="18" charset="0"/>
              <a:cs typeface="Times New Roman" panose="02020603050405020304" pitchFamily="18" charset="0"/>
            </a:endParaRPr>
          </a:p>
        </p:txBody>
      </p:sp>
      <p:pic>
        <p:nvPicPr>
          <p:cNvPr id="6148" name="Picture 5" descr="D:\Documents and Settings\Administrator\Local Settings\Temporary Internet Files\Content.IE5\B99X255D\MM900283652[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527675" y="2349500"/>
            <a:ext cx="3138488"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n 1"/>
          <p:cNvSpPr>
            <a:spLocks noChangeArrowheads="1"/>
          </p:cNvSpPr>
          <p:nvPr/>
        </p:nvSpPr>
        <p:spPr bwMode="auto">
          <a:xfrm>
            <a:off x="571500" y="0"/>
            <a:ext cx="8143875" cy="6572250"/>
          </a:xfrm>
          <a:prstGeom prst="sun">
            <a:avLst>
              <a:gd name="adj" fmla="val 25000"/>
            </a:avLst>
          </a:prstGeom>
          <a:solidFill>
            <a:srgbClr val="FFFF00"/>
          </a:solidFill>
          <a:ln w="9525" algn="ctr">
            <a:solidFill>
              <a:schemeClr val="tx1"/>
            </a:solidFill>
            <a:round/>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a:spcBef>
                <a:spcPct val="0"/>
              </a:spcBef>
              <a:buClrTx/>
              <a:buSzTx/>
              <a:buFontTx/>
              <a:buNone/>
            </a:pPr>
            <a:r>
              <a:rPr lang="en-US" altLang="el-GR" sz="7200" b="1">
                <a:solidFill>
                  <a:srgbClr val="FF0000"/>
                </a:solidFill>
                <a:latin typeface="Times New Roman" panose="02020603050405020304" pitchFamily="18" charset="0"/>
                <a:cs typeface="Times New Roman" panose="02020603050405020304" pitchFamily="18" charset="0"/>
              </a:rPr>
              <a:t>NEW LIFE</a:t>
            </a:r>
            <a:r>
              <a:rPr lang="el-GR" altLang="el-GR" sz="7200" b="1">
                <a:solidFill>
                  <a:srgbClr val="FF0000"/>
                </a:solidFill>
                <a:latin typeface="Times New Roman" panose="02020603050405020304" pitchFamily="18" charset="0"/>
                <a:cs typeface="Times New Roman" panose="02020603050405020304" pitchFamily="18" charset="0"/>
              </a:rPr>
              <a:t>!</a:t>
            </a:r>
            <a:endParaRPr lang="en-US" altLang="el-GR" sz="72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333375"/>
            <a:ext cx="8229600" cy="1727200"/>
          </a:xfrm>
        </p:spPr>
        <p:txBody>
          <a:bodyPr/>
          <a:lstStyle/>
          <a:p>
            <a:pPr>
              <a:defRPr/>
            </a:pPr>
            <a:r>
              <a:rPr lang="en-US" sz="3600" b="1" u="sng" dirty="0" smtClean="0">
                <a:solidFill>
                  <a:srgbClr val="FF0000"/>
                </a:solidFill>
                <a:latin typeface="Times New Roman" pitchFamily="18" charset="0"/>
                <a:cs typeface="Times New Roman" pitchFamily="18" charset="0"/>
              </a:rPr>
              <a:t>The purpose of the kindergarten</a:t>
            </a:r>
            <a:br>
              <a:rPr lang="en-US" sz="3600" b="1" u="sng" dirty="0" smtClean="0">
                <a:solidFill>
                  <a:srgbClr val="FF0000"/>
                </a:solidFill>
                <a:latin typeface="Times New Roman" pitchFamily="18" charset="0"/>
                <a:cs typeface="Times New Roman" pitchFamily="18" charset="0"/>
              </a:rPr>
            </a:br>
            <a:r>
              <a:rPr lang="en-US" sz="3600" b="1" u="sng" dirty="0" smtClean="0">
                <a:solidFill>
                  <a:srgbClr val="FF0000"/>
                </a:solidFill>
                <a:latin typeface="Times New Roman" pitchFamily="18" charset="0"/>
                <a:cs typeface="Times New Roman" pitchFamily="18" charset="0"/>
              </a:rPr>
              <a:t> according to the new Curriculum program is the following</a:t>
            </a:r>
            <a:r>
              <a:rPr lang="en-US" sz="3600" dirty="0" smtClean="0">
                <a:solidFill>
                  <a:srgbClr val="FF0000"/>
                </a:solidFill>
                <a:latin typeface="Times New Roman" pitchFamily="18" charset="0"/>
                <a:cs typeface="Times New Roman" pitchFamily="18" charset="0"/>
              </a:rPr>
              <a:t>:</a:t>
            </a:r>
            <a:r>
              <a:rPr lang="en-US" sz="2800" dirty="0" smtClean="0"/>
              <a:t/>
            </a:r>
            <a:br>
              <a:rPr lang="en-US" sz="2800" dirty="0" smtClean="0"/>
            </a:br>
            <a:endParaRPr lang="ru-RU" sz="2800" dirty="0"/>
          </a:p>
        </p:txBody>
      </p:sp>
      <p:sp>
        <p:nvSpPr>
          <p:cNvPr id="3" name="Content Placeholder 2"/>
          <p:cNvSpPr>
            <a:spLocks noGrp="1"/>
          </p:cNvSpPr>
          <p:nvPr>
            <p:ph idx="1"/>
          </p:nvPr>
        </p:nvSpPr>
        <p:spPr>
          <a:xfrm>
            <a:off x="395288" y="2060575"/>
            <a:ext cx="8229600" cy="5173663"/>
          </a:xfrm>
        </p:spPr>
        <p:txBody>
          <a:bodyPr/>
          <a:lstStyle/>
          <a:p>
            <a:pPr>
              <a:buFont typeface="Wingdings" panose="05000000000000000000" pitchFamily="2" charset="2"/>
              <a:buChar char="ü"/>
              <a:defRPr/>
            </a:pPr>
            <a:r>
              <a:rPr lang="en-US" sz="4000" dirty="0" smtClean="0">
                <a:latin typeface="Times New Roman" pitchFamily="18" charset="0"/>
                <a:cs typeface="Times New Roman" pitchFamily="18" charset="0"/>
              </a:rPr>
              <a:t>To enhance the image of a competent, dynamic, decisive and optimistic child ... </a:t>
            </a:r>
          </a:p>
          <a:p>
            <a:pPr>
              <a:buFont typeface="Wingdings" panose="05000000000000000000" pitchFamily="2" charset="2"/>
              <a:buChar char="ü"/>
              <a:defRPr/>
            </a:pPr>
            <a:r>
              <a:rPr lang="en-US" sz="4000" dirty="0" smtClean="0">
                <a:latin typeface="Times New Roman" pitchFamily="18" charset="0"/>
                <a:cs typeface="Times New Roman" pitchFamily="18" charset="0"/>
              </a:rPr>
              <a:t>A child who has the ability to establish relationships in which he/she involves </a:t>
            </a:r>
            <a:r>
              <a:rPr lang="en-US" sz="4000" u="sng" dirty="0" smtClean="0">
                <a:latin typeface="Times New Roman" pitchFamily="18" charset="0"/>
                <a:cs typeface="Times New Roman" pitchFamily="18" charset="0"/>
              </a:rPr>
              <a:t>actively</a:t>
            </a:r>
            <a:r>
              <a:rPr lang="en-US" sz="4000" dirty="0" smtClean="0">
                <a:latin typeface="Times New Roman" pitchFamily="18" charset="0"/>
                <a:cs typeface="Times New Roman" pitchFamily="18" charset="0"/>
              </a:rPr>
              <a:t> and </a:t>
            </a:r>
            <a:r>
              <a:rPr lang="en-US" sz="4000" u="sng" dirty="0" smtClean="0">
                <a:latin typeface="Times New Roman" pitchFamily="18" charset="0"/>
                <a:cs typeface="Times New Roman" pitchFamily="18" charset="0"/>
              </a:rPr>
              <a:t>critically</a:t>
            </a:r>
            <a:r>
              <a:rPr lang="en-US" sz="4000" dirty="0" smtClean="0">
                <a:latin typeface="Times New Roman" pitchFamily="18" charset="0"/>
                <a:cs typeface="Times New Roman" pitchFamily="18" charset="0"/>
              </a:rPr>
              <a:t>…</a:t>
            </a:r>
            <a:endParaRPr lang="ru-RU" sz="4000" dirty="0">
              <a:latin typeface="Times New Roman" pitchFamily="18" charset="0"/>
              <a:cs typeface="Times New Roman" pitchFamily="18" charset="0"/>
            </a:endParaRPr>
          </a:p>
        </p:txBody>
      </p:sp>
      <p:pic>
        <p:nvPicPr>
          <p:cNvPr id="8196" name="Picture 4" descr="D:\Documents and Settings\Administrator\Local Settings\Temporary Internet Files\Content.IE5\022QAYQY\MM900283632[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378700" y="4724400"/>
            <a:ext cx="19097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549275"/>
            <a:ext cx="8229600" cy="4525963"/>
          </a:xfrm>
        </p:spPr>
        <p:txBody>
          <a:bodyPr/>
          <a:lstStyle/>
          <a:p>
            <a:pPr>
              <a:buFont typeface="Wingdings" panose="05000000000000000000" pitchFamily="2" charset="2"/>
              <a:buChar char="ü"/>
              <a:defRPr/>
            </a:pPr>
            <a:r>
              <a:rPr lang="en-US" sz="4400" dirty="0" smtClean="0">
                <a:latin typeface="Times New Roman" pitchFamily="18" charset="0"/>
                <a:cs typeface="Times New Roman" pitchFamily="18" charset="0"/>
              </a:rPr>
              <a:t>Who wants to respect and be respected ... Who is curious and open to many experiences ... who is creative and facing problems as a challenge.</a:t>
            </a:r>
            <a:endParaRPr lang="ru-RU" sz="4400" dirty="0">
              <a:latin typeface="Times New Roman" pitchFamily="18" charset="0"/>
              <a:cs typeface="Times New Roman" pitchFamily="18" charset="0"/>
            </a:endParaRPr>
          </a:p>
        </p:txBody>
      </p:sp>
      <p:pic>
        <p:nvPicPr>
          <p:cNvPr id="10243" name="Picture 4" descr="D:\Documents and Settings\Administrator\Local Settings\Temporary Internet Files\Content.IE5\022QAYQY\MM900283640[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4076700"/>
            <a:ext cx="2601912" cy="249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p:cNvSpPr/>
          <p:nvPr/>
        </p:nvSpPr>
        <p:spPr bwMode="auto">
          <a:xfrm>
            <a:off x="-1260475" y="0"/>
            <a:ext cx="12096750" cy="2335213"/>
          </a:xfrm>
          <a:prstGeom prst="cloud">
            <a:avLst/>
          </a:prstGeom>
          <a:solidFill>
            <a:srgbClr val="FFFF00"/>
          </a:solidFill>
          <a:ln w="28575" cap="flat" cmpd="sng" algn="ctr">
            <a:solidFill>
              <a:srgbClr val="FF3399"/>
            </a:solidFill>
            <a:prstDash val="sysDot"/>
            <a:round/>
            <a:headEnd type="none" w="med" len="med"/>
            <a:tailEnd type="none" w="med" len="med"/>
          </a:ln>
          <a:effec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l-GR" sz="4000" b="1" u="sng" dirty="0" smtClean="0">
                <a:solidFill>
                  <a:srgbClr val="0000FF"/>
                </a:solidFill>
                <a:latin typeface="Times New Roman" pitchFamily="18" charset="0"/>
                <a:cs typeface="Times New Roman" pitchFamily="18" charset="0"/>
              </a:rPr>
              <a:t>Basic pedagogical principles</a:t>
            </a:r>
          </a:p>
          <a:p>
            <a:pPr algn="ctr">
              <a:defRPr/>
            </a:pPr>
            <a:r>
              <a:rPr lang="en-US" altLang="el-GR" sz="4000" b="1" u="sng" dirty="0" smtClean="0">
                <a:solidFill>
                  <a:srgbClr val="0000FF"/>
                </a:solidFill>
                <a:latin typeface="Times New Roman" pitchFamily="18" charset="0"/>
                <a:cs typeface="Times New Roman" pitchFamily="18" charset="0"/>
              </a:rPr>
              <a:t>of the New Curriculum program</a:t>
            </a:r>
            <a:r>
              <a:rPr lang="el-GR" altLang="el-GR" sz="4000" b="1" dirty="0" smtClean="0">
                <a:solidFill>
                  <a:srgbClr val="0000FF"/>
                </a:solidFill>
                <a:latin typeface="Times New Roman" pitchFamily="18" charset="0"/>
                <a:cs typeface="Times New Roman" pitchFamily="18" charset="0"/>
              </a:rPr>
              <a:t>  </a:t>
            </a:r>
            <a:endParaRPr lang="en-US" altLang="el-GR" sz="4000" b="1" dirty="0" smtClean="0">
              <a:solidFill>
                <a:srgbClr val="0000FF"/>
              </a:solidFill>
              <a:latin typeface="Times New Roman" pitchFamily="18" charset="0"/>
              <a:cs typeface="Times New Roman" pitchFamily="18" charset="0"/>
            </a:endParaRPr>
          </a:p>
        </p:txBody>
      </p:sp>
      <p:sp>
        <p:nvSpPr>
          <p:cNvPr id="9219" name="Rounded Rectangle 2"/>
          <p:cNvSpPr>
            <a:spLocks noChangeArrowheads="1"/>
          </p:cNvSpPr>
          <p:nvPr/>
        </p:nvSpPr>
        <p:spPr bwMode="auto">
          <a:xfrm>
            <a:off x="-323850" y="1844675"/>
            <a:ext cx="9864725" cy="5184775"/>
          </a:xfrm>
          <a:prstGeom prst="roundRect">
            <a:avLst>
              <a:gd name="adj" fmla="val 16667"/>
            </a:avLst>
          </a:prstGeom>
          <a:solidFill>
            <a:srgbClr val="FFFF00"/>
          </a:solidFill>
          <a:ln w="28575" algn="ctr">
            <a:solidFill>
              <a:srgbClr val="FF3399"/>
            </a:solidFill>
            <a:prstDash val="sysDot"/>
            <a:round/>
            <a:headEnd/>
            <a:tailEnd/>
          </a:ln>
        </p:spPr>
        <p:txBody>
          <a:bodyPr/>
          <a:lstStyle/>
          <a:p>
            <a:pPr algn="ctr">
              <a:defRPr/>
            </a:pPr>
            <a:r>
              <a:rPr lang="en-US" altLang="el-GR" sz="4000" b="1" u="sng" dirty="0">
                <a:solidFill>
                  <a:srgbClr val="FF0000"/>
                </a:solidFill>
                <a:latin typeface="Times New Roman" pitchFamily="18" charset="0"/>
                <a:cs typeface="Times New Roman" pitchFamily="18" charset="0"/>
              </a:rPr>
              <a:t>Each child </a:t>
            </a:r>
            <a:r>
              <a:rPr lang="el-GR" altLang="el-GR" sz="4000" b="1" dirty="0">
                <a:solidFill>
                  <a:srgbClr val="FF0000"/>
                </a:solidFill>
                <a:latin typeface="Times New Roman" pitchFamily="18" charset="0"/>
                <a:cs typeface="Times New Roman" pitchFamily="18" charset="0"/>
              </a:rPr>
              <a:t>…</a:t>
            </a:r>
          </a:p>
          <a:p>
            <a:pPr marL="571500" indent="-571500" algn="ctr">
              <a:buFontTx/>
              <a:buBlip>
                <a:blip r:embed="rId2"/>
              </a:buBlip>
              <a:defRPr/>
            </a:pPr>
            <a:r>
              <a:rPr lang="el-GR" altLang="el-GR" sz="4000" b="1" dirty="0">
                <a:solidFill>
                  <a:srgbClr val="FF0000"/>
                </a:solidFill>
                <a:latin typeface="Times New Roman" pitchFamily="18" charset="0"/>
                <a:cs typeface="Times New Roman" pitchFamily="18" charset="0"/>
              </a:rPr>
              <a:t> </a:t>
            </a:r>
            <a:r>
              <a:rPr lang="en-US" altLang="el-GR" sz="4000" b="1" dirty="0">
                <a:solidFill>
                  <a:srgbClr val="FF0000"/>
                </a:solidFill>
                <a:latin typeface="Times New Roman" pitchFamily="18" charset="0"/>
                <a:cs typeface="Times New Roman" pitchFamily="18" charset="0"/>
              </a:rPr>
              <a:t>is</a:t>
            </a:r>
            <a:r>
              <a:rPr lang="el-GR" altLang="el-GR" sz="4000" b="1" dirty="0">
                <a:solidFill>
                  <a:srgbClr val="FF0000"/>
                </a:solidFill>
                <a:latin typeface="Times New Roman" pitchFamily="18" charset="0"/>
                <a:cs typeface="Times New Roman" pitchFamily="18" charset="0"/>
              </a:rPr>
              <a:t> </a:t>
            </a:r>
            <a:r>
              <a:rPr lang="en-US" altLang="el-GR" sz="4000" b="1" dirty="0">
                <a:solidFill>
                  <a:srgbClr val="FF0000"/>
                </a:solidFill>
                <a:latin typeface="Times New Roman" pitchFamily="18" charset="0"/>
                <a:cs typeface="Times New Roman" pitchFamily="18" charset="0"/>
              </a:rPr>
              <a:t>UNIQUE</a:t>
            </a:r>
            <a:r>
              <a:rPr lang="el-GR" altLang="el-GR" sz="4000" b="1" dirty="0">
                <a:solidFill>
                  <a:srgbClr val="FF0000"/>
                </a:solidFill>
                <a:latin typeface="Times New Roman" pitchFamily="18" charset="0"/>
                <a:cs typeface="Times New Roman" pitchFamily="18" charset="0"/>
              </a:rPr>
              <a:t> </a:t>
            </a:r>
            <a:r>
              <a:rPr lang="en-US" altLang="el-GR" sz="4000" b="1" dirty="0">
                <a:solidFill>
                  <a:srgbClr val="FF0000"/>
                </a:solidFill>
                <a:latin typeface="Times New Roman" pitchFamily="18" charset="0"/>
                <a:cs typeface="Times New Roman" pitchFamily="18" charset="0"/>
              </a:rPr>
              <a:t>and</a:t>
            </a:r>
            <a:r>
              <a:rPr lang="el-GR" altLang="el-GR" sz="4000" b="1" dirty="0">
                <a:solidFill>
                  <a:srgbClr val="FF0000"/>
                </a:solidFill>
                <a:latin typeface="Times New Roman" pitchFamily="18" charset="0"/>
                <a:cs typeface="Times New Roman" pitchFamily="18" charset="0"/>
              </a:rPr>
              <a:t> </a:t>
            </a:r>
            <a:r>
              <a:rPr lang="en-US" altLang="el-GR" sz="4000" b="1" dirty="0">
                <a:solidFill>
                  <a:srgbClr val="FF0000"/>
                </a:solidFill>
                <a:latin typeface="Times New Roman" pitchFamily="18" charset="0"/>
                <a:cs typeface="Times New Roman" pitchFamily="18" charset="0"/>
              </a:rPr>
              <a:t>SPECIAL</a:t>
            </a:r>
            <a:endParaRPr lang="el-GR" altLang="el-GR" sz="4000" b="1" dirty="0">
              <a:solidFill>
                <a:srgbClr val="FF0000"/>
              </a:solidFill>
              <a:latin typeface="Times New Roman" pitchFamily="18" charset="0"/>
              <a:cs typeface="Times New Roman" pitchFamily="18" charset="0"/>
            </a:endParaRPr>
          </a:p>
          <a:p>
            <a:pPr marL="571500" indent="-571500" algn="ctr">
              <a:buFontTx/>
              <a:buBlip>
                <a:blip r:embed="rId2"/>
              </a:buBlip>
              <a:defRPr/>
            </a:pPr>
            <a:r>
              <a:rPr lang="en-US" altLang="el-GR" sz="4000" b="1" dirty="0">
                <a:solidFill>
                  <a:srgbClr val="FF0000"/>
                </a:solidFill>
                <a:latin typeface="Times New Roman" pitchFamily="18" charset="0"/>
                <a:cs typeface="Times New Roman" pitchFamily="18" charset="0"/>
              </a:rPr>
              <a:t>Has its own growth rate</a:t>
            </a:r>
            <a:endParaRPr lang="el-GR" altLang="el-GR" sz="4000" b="1" dirty="0">
              <a:solidFill>
                <a:srgbClr val="FF0000"/>
              </a:solidFill>
              <a:latin typeface="Times New Roman" pitchFamily="18" charset="0"/>
              <a:cs typeface="Times New Roman" pitchFamily="18" charset="0"/>
            </a:endParaRPr>
          </a:p>
          <a:p>
            <a:pPr marL="571500" indent="-571500" algn="ctr">
              <a:buFontTx/>
              <a:buBlip>
                <a:blip r:embed="rId2"/>
              </a:buBlip>
              <a:defRPr/>
            </a:pPr>
            <a:r>
              <a:rPr lang="en-US" altLang="el-GR" sz="4000" b="1" dirty="0">
                <a:solidFill>
                  <a:srgbClr val="FF0000"/>
                </a:solidFill>
                <a:latin typeface="Times New Roman" pitchFamily="18" charset="0"/>
                <a:cs typeface="Times New Roman" pitchFamily="18" charset="0"/>
              </a:rPr>
              <a:t>Is an active member of many groups</a:t>
            </a:r>
            <a:endParaRPr lang="el-GR" altLang="el-GR" sz="4000" b="1" dirty="0">
              <a:solidFill>
                <a:srgbClr val="FF0000"/>
              </a:solidFill>
              <a:latin typeface="Times New Roman" pitchFamily="18" charset="0"/>
              <a:cs typeface="Times New Roman" pitchFamily="18" charset="0"/>
            </a:endParaRPr>
          </a:p>
          <a:p>
            <a:pPr marL="571500" indent="-571500" algn="ctr">
              <a:buFontTx/>
              <a:buBlip>
                <a:blip r:embed="rId2"/>
              </a:buBlip>
              <a:defRPr/>
            </a:pPr>
            <a:r>
              <a:rPr lang="en-US" altLang="el-GR" sz="4000" b="1" dirty="0">
                <a:solidFill>
                  <a:srgbClr val="FF0000"/>
                </a:solidFill>
                <a:latin typeface="Times New Roman" pitchFamily="18" charset="0"/>
                <a:cs typeface="Times New Roman" pitchFamily="18" charset="0"/>
              </a:rPr>
              <a:t>Has "voice" and rights in learning and development processes</a:t>
            </a:r>
            <a:endParaRPr lang="el-GR" altLang="el-GR" sz="4000" b="1" dirty="0">
              <a:solidFill>
                <a:srgbClr val="FF0000"/>
              </a:solidFill>
              <a:latin typeface="Times New Roman" pitchFamily="18" charset="0"/>
              <a:cs typeface="Times New Roman" pitchFamily="18" charset="0"/>
            </a:endParaRPr>
          </a:p>
          <a:p>
            <a:pPr marL="571500" indent="-571500" algn="ctr">
              <a:buFontTx/>
              <a:buBlip>
                <a:blip r:embed="rId2"/>
              </a:buBlip>
              <a:defRPr/>
            </a:pPr>
            <a:r>
              <a:rPr lang="en-US" altLang="el-GR" sz="4000" b="1" dirty="0">
                <a:solidFill>
                  <a:srgbClr val="FF0000"/>
                </a:solidFill>
                <a:latin typeface="Times New Roman" pitchFamily="18" charset="0"/>
                <a:cs typeface="Times New Roman" pitchFamily="18" charset="0"/>
              </a:rPr>
              <a:t>Learns through exploration,</a:t>
            </a:r>
          </a:p>
          <a:p>
            <a:pPr algn="ctr">
              <a:defRPr/>
            </a:pPr>
            <a:r>
              <a:rPr lang="en-US" altLang="el-GR" sz="4000" b="1" dirty="0">
                <a:solidFill>
                  <a:srgbClr val="FF0000"/>
                </a:solidFill>
                <a:latin typeface="Times New Roman" pitchFamily="18" charset="0"/>
                <a:cs typeface="Times New Roman" pitchFamily="18" charset="0"/>
              </a:rPr>
              <a:t>play  and discussion</a:t>
            </a:r>
            <a:endParaRPr lang="el-GR" altLang="el-GR" sz="4000" b="1" dirty="0">
              <a:solidFill>
                <a:srgbClr val="FF0000"/>
              </a:solidFill>
              <a:latin typeface="Times New Roman" pitchFamily="18" charset="0"/>
              <a:cs typeface="Times New Roman" pitchFamily="18" charset="0"/>
            </a:endParaRPr>
          </a:p>
          <a:p>
            <a:pPr marL="571500" indent="-571500" algn="ctr">
              <a:buFontTx/>
              <a:buBlip>
                <a:blip r:embed="rId2"/>
              </a:buBlip>
              <a:defRPr/>
            </a:pPr>
            <a:endParaRPr lang="en-US" altLang="el-GR" sz="40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Matter</a:t>
            </a:r>
            <a:r>
              <a:rPr lang="en-US" b="1" u="sng" dirty="0">
                <a:latin typeface="Times New Roman" panose="02020603050405020304" pitchFamily="18" charset="0"/>
                <a:cs typeface="Times New Roman" panose="02020603050405020304" pitchFamily="18" charset="0"/>
              </a:rPr>
              <a:t>s</a:t>
            </a:r>
            <a:r>
              <a:rPr lang="en-US" b="1" u="sng" dirty="0" smtClean="0">
                <a:latin typeface="Times New Roman" panose="02020603050405020304" pitchFamily="18" charset="0"/>
                <a:cs typeface="Times New Roman" panose="02020603050405020304" pitchFamily="18" charset="0"/>
              </a:rPr>
              <a:t> and activities </a:t>
            </a:r>
            <a:br>
              <a:rPr lang="en-US" b="1" u="sng" dirty="0" smtClean="0">
                <a:latin typeface="Times New Roman" panose="02020603050405020304" pitchFamily="18" charset="0"/>
                <a:cs typeface="Times New Roman" panose="02020603050405020304" pitchFamily="18" charset="0"/>
              </a:rPr>
            </a:br>
            <a:r>
              <a:rPr lang="en-US" b="1" u="sng" dirty="0" smtClean="0">
                <a:latin typeface="Times New Roman" panose="02020603050405020304" pitchFamily="18" charset="0"/>
                <a:cs typeface="Times New Roman" panose="02020603050405020304" pitchFamily="18" charset="0"/>
              </a:rPr>
              <a:t>of the kindergarten ...</a:t>
            </a:r>
            <a:endParaRPr lang="ru-RU"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9750" y="1844675"/>
            <a:ext cx="8229600" cy="4525963"/>
          </a:xfrm>
        </p:spPr>
        <p:txBody>
          <a:bodyPr/>
          <a:lstStyle/>
          <a:p>
            <a:pPr>
              <a:buFont typeface="Wingdings" panose="05000000000000000000" pitchFamily="2" charset="2"/>
              <a:buChar char="ü"/>
              <a:defRPr/>
            </a:pPr>
            <a:r>
              <a:rPr lang="en-US" sz="4400" b="1" u="sng" dirty="0" smtClean="0">
                <a:latin typeface="Times New Roman" panose="02020603050405020304" pitchFamily="18" charset="0"/>
                <a:cs typeface="Times New Roman" panose="02020603050405020304" pitchFamily="18" charset="0"/>
              </a:rPr>
              <a:t>Natural Life</a:t>
            </a:r>
            <a:r>
              <a:rPr lang="en-US" sz="4400" dirty="0" smtClean="0">
                <a:latin typeface="Times New Roman" panose="02020603050405020304" pitchFamily="18" charset="0"/>
                <a:cs typeface="Times New Roman" panose="02020603050405020304" pitchFamily="18" charset="0"/>
              </a:rPr>
              <a:t>: live, lifeless, phenomena</a:t>
            </a:r>
          </a:p>
          <a:p>
            <a:pPr>
              <a:buFont typeface="Wingdings" panose="05000000000000000000" pitchFamily="2" charset="2"/>
              <a:buChar char="ü"/>
              <a:defRPr/>
            </a:pPr>
            <a:r>
              <a:rPr lang="fr-FR" sz="4400" b="1" u="sng" dirty="0" smtClean="0">
                <a:latin typeface="Times New Roman" panose="02020603050405020304" pitchFamily="18" charset="0"/>
                <a:cs typeface="Times New Roman" panose="02020603050405020304" pitchFamily="18" charset="0"/>
              </a:rPr>
              <a:t>Social, cultural environnent </a:t>
            </a:r>
            <a:r>
              <a:rPr lang="fr-FR" sz="4400" dirty="0" smtClean="0">
                <a:latin typeface="Times New Roman" panose="02020603050405020304" pitchFamily="18" charset="0"/>
                <a:cs typeface="Times New Roman" panose="02020603050405020304" pitchFamily="18" charset="0"/>
              </a:rPr>
              <a:t>Individuals, groups, institutions, </a:t>
            </a:r>
            <a:r>
              <a:rPr lang="fr-FR" sz="4400" dirty="0" err="1" smtClean="0">
                <a:latin typeface="Times New Roman" panose="02020603050405020304" pitchFamily="18" charset="0"/>
                <a:cs typeface="Times New Roman" panose="02020603050405020304" pitchFamily="18" charset="0"/>
              </a:rPr>
              <a:t>events</a:t>
            </a:r>
            <a:r>
              <a:rPr lang="fr-FR" sz="4400" dirty="0" smtClean="0">
                <a:latin typeface="Times New Roman" panose="02020603050405020304" pitchFamily="18" charset="0"/>
                <a:cs typeface="Times New Roman" panose="02020603050405020304" pitchFamily="18" charset="0"/>
              </a:rPr>
              <a:t>, monuments ...</a:t>
            </a:r>
            <a:endParaRPr lang="en-US" sz="4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defRPr/>
            </a:pPr>
            <a:endParaRPr lang="ru-RU" sz="4400" dirty="0"/>
          </a:p>
        </p:txBody>
      </p:sp>
      <p:pic>
        <p:nvPicPr>
          <p:cNvPr id="12292" name="Picture 4" descr="D:\Documents and Settings\Administrator\Local Settings\Temporary Internet Files\Content.IE5\VBYE6R52\MP90044656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4719638"/>
            <a:ext cx="1908175" cy="196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7" descr="C:\Users\Student\AppData\Local\Microsoft\Windows\Temporary Internet Files\Content.IE5\V4ER4DJ5\number-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75" y="1196975"/>
            <a:ext cx="1925638" cy="192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8" descr="C:\Users\Student\AppData\Local\Microsoft\Windows\Temporary Internet Files\Content.IE5\914X50TZ\large-Neon-Numerals-2-66.6-13041[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288" y="2159000"/>
            <a:ext cx="1439862" cy="156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Matters and activities</a:t>
            </a:r>
            <a:br>
              <a:rPr lang="en-US" b="1" u="sng" dirty="0" smtClean="0">
                <a:latin typeface="Times New Roman" panose="02020603050405020304" pitchFamily="18" charset="0"/>
                <a:cs typeface="Times New Roman" panose="02020603050405020304" pitchFamily="18" charset="0"/>
              </a:rPr>
            </a:br>
            <a:r>
              <a:rPr lang="en-US" b="1" u="sng" dirty="0" smtClean="0">
                <a:latin typeface="Times New Roman" panose="02020603050405020304" pitchFamily="18" charset="0"/>
                <a:cs typeface="Times New Roman" panose="02020603050405020304" pitchFamily="18" charset="0"/>
              </a:rPr>
              <a:t> of the kindergarten </a:t>
            </a:r>
            <a:r>
              <a:rPr lang="en-US"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8313" y="1700213"/>
            <a:ext cx="8229600" cy="4525962"/>
          </a:xfrm>
        </p:spPr>
        <p:txBody>
          <a:bodyPr/>
          <a:lstStyle/>
          <a:p>
            <a:pPr algn="r">
              <a:buFont typeface="Wingdings" panose="05000000000000000000" pitchFamily="2" charset="2"/>
              <a:buChar char="ü"/>
              <a:defRPr/>
            </a:pPr>
            <a:r>
              <a:rPr lang="en-US" sz="4400" b="1" u="sng" dirty="0" smtClean="0">
                <a:latin typeface="Times New Roman" panose="02020603050405020304" pitchFamily="18" charset="0"/>
                <a:cs typeface="Times New Roman" panose="02020603050405020304" pitchFamily="18" charset="0"/>
              </a:rPr>
              <a:t>Personal and family life of children </a:t>
            </a:r>
          </a:p>
          <a:p>
            <a:pPr algn="r">
              <a:buFont typeface="Wingdings" panose="05000000000000000000" pitchFamily="2" charset="2"/>
              <a:buNone/>
              <a:defRPr/>
            </a:pPr>
            <a:r>
              <a:rPr lang="en-US" sz="4400" b="1" dirty="0" smtClean="0">
                <a:latin typeface="Times New Roman" panose="02020603050405020304" pitchFamily="18" charset="0"/>
                <a:cs typeface="Times New Roman" panose="02020603050405020304" pitchFamily="18" charset="0"/>
              </a:rPr>
              <a:t>  Experiences, events, situations </a:t>
            </a:r>
          </a:p>
          <a:p>
            <a:pPr algn="r">
              <a:buFont typeface="Wingdings" panose="05000000000000000000" pitchFamily="2" charset="2"/>
              <a:buChar char="ü"/>
              <a:defRPr/>
            </a:pPr>
            <a:r>
              <a:rPr lang="en-US" sz="4400" b="1" u="sng" dirty="0" smtClean="0">
                <a:latin typeface="Times New Roman" panose="02020603050405020304" pitchFamily="18" charset="0"/>
                <a:cs typeface="Times New Roman" panose="02020603050405020304" pitchFamily="18" charset="0"/>
              </a:rPr>
              <a:t>Daily life of the schoo</a:t>
            </a:r>
            <a:r>
              <a:rPr lang="en-US" sz="4400" b="1" dirty="0" smtClean="0">
                <a:latin typeface="Times New Roman" panose="02020603050405020304" pitchFamily="18" charset="0"/>
                <a:cs typeface="Times New Roman" panose="02020603050405020304" pitchFamily="18" charset="0"/>
              </a:rPr>
              <a:t>l:</a:t>
            </a:r>
          </a:p>
          <a:p>
            <a:pPr marL="0" indent="0" algn="r">
              <a:buFont typeface="Wingdings" panose="05000000000000000000" pitchFamily="2" charset="2"/>
              <a:buNone/>
              <a:defRPr/>
            </a:pPr>
            <a:r>
              <a:rPr lang="en-US" sz="4400" b="1" dirty="0" smtClean="0">
                <a:latin typeface="Times New Roman" panose="02020603050405020304" pitchFamily="18" charset="0"/>
                <a:cs typeface="Times New Roman" panose="02020603050405020304" pitchFamily="18" charset="0"/>
              </a:rPr>
              <a:t>random or created</a:t>
            </a:r>
          </a:p>
          <a:p>
            <a:pPr marL="0" indent="0" algn="r">
              <a:buFont typeface="Wingdings" panose="05000000000000000000" pitchFamily="2" charset="2"/>
              <a:buNone/>
              <a:defRPr/>
            </a:pPr>
            <a:r>
              <a:rPr lang="en-US" sz="4400" b="1" dirty="0" smtClean="0">
                <a:latin typeface="Times New Roman" panose="02020603050405020304" pitchFamily="18" charset="0"/>
                <a:cs typeface="Times New Roman" panose="02020603050405020304" pitchFamily="18" charset="0"/>
              </a:rPr>
              <a:t> situations</a:t>
            </a:r>
            <a:endParaRPr lang="ru-RU" sz="4400" b="1" dirty="0">
              <a:latin typeface="Times New Roman" panose="02020603050405020304" pitchFamily="18" charset="0"/>
              <a:cs typeface="Times New Roman" panose="02020603050405020304" pitchFamily="18" charset="0"/>
            </a:endParaRPr>
          </a:p>
        </p:txBody>
      </p:sp>
      <p:pic>
        <p:nvPicPr>
          <p:cNvPr id="13316" name="Picture 6" descr="D:\Documents and Settings\Administrator\Local Settings\Temporary Internet Files\Content.IE5\022QAYQY\MC90023244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4075" y="5013325"/>
            <a:ext cx="2022475"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5" descr="C:\Users\Student\AppData\Local\Microsoft\Windows\Temporary Internet Files\Content.IE5\F3Y3N69D\large-neon-numeral-3-three-66.6-13045[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73238"/>
            <a:ext cx="1463675"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6" descr="C:\Users\Student\AppData\Local\Microsoft\Windows\Temporary Internet Files\Content.IE5\914X50TZ\number-150793_64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4306888"/>
            <a:ext cx="1422400"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Matters and activities </a:t>
            </a:r>
            <a:br>
              <a:rPr lang="en-US" b="1" u="sng" dirty="0" smtClean="0">
                <a:latin typeface="Times New Roman" panose="02020603050405020304" pitchFamily="18" charset="0"/>
                <a:cs typeface="Times New Roman" panose="02020603050405020304" pitchFamily="18" charset="0"/>
              </a:rPr>
            </a:br>
            <a:r>
              <a:rPr lang="en-US" b="1" u="sng" dirty="0" smtClean="0">
                <a:latin typeface="Times New Roman" panose="02020603050405020304" pitchFamily="18" charset="0"/>
                <a:cs typeface="Times New Roman" panose="02020603050405020304" pitchFamily="18" charset="0"/>
              </a:rPr>
              <a:t>of the kindergarten</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1813" y="1417638"/>
            <a:ext cx="8229600" cy="4525962"/>
          </a:xfrm>
        </p:spPr>
        <p:txBody>
          <a:bodyPr/>
          <a:lstStyle/>
          <a:p>
            <a:pPr algn="ctr">
              <a:buFont typeface="Wingdings" panose="05000000000000000000" pitchFamily="2" charset="2"/>
              <a:buChar char="ü"/>
              <a:defRPr/>
            </a:pPr>
            <a:r>
              <a:rPr lang="en-US" sz="4400" b="1" dirty="0" smtClean="0">
                <a:latin typeface="Times New Roman" panose="02020603050405020304" pitchFamily="18" charset="0"/>
                <a:cs typeface="Times New Roman" panose="02020603050405020304" pitchFamily="18" charset="0"/>
              </a:rPr>
              <a:t>Needs, interests, </a:t>
            </a:r>
            <a:endParaRPr lang="el-GR" sz="4400" b="1" dirty="0" smtClean="0">
              <a:latin typeface="Times New Roman" panose="02020603050405020304" pitchFamily="18" charset="0"/>
              <a:cs typeface="Times New Roman" panose="02020603050405020304" pitchFamily="18" charset="0"/>
            </a:endParaRPr>
          </a:p>
          <a:p>
            <a:pPr marL="0" indent="0" algn="ctr">
              <a:buFont typeface="Wingdings" panose="05000000000000000000" pitchFamily="2" charset="2"/>
              <a:buNone/>
              <a:defRPr/>
            </a:pPr>
            <a:r>
              <a:rPr lang="en-US" sz="4400" b="1" dirty="0" smtClean="0">
                <a:latin typeface="Times New Roman" panose="02020603050405020304" pitchFamily="18" charset="0"/>
                <a:cs typeface="Times New Roman" panose="02020603050405020304" pitchFamily="18" charset="0"/>
              </a:rPr>
              <a:t>abilities of children </a:t>
            </a:r>
            <a:endParaRPr lang="el-GR" sz="4400" b="1" dirty="0" smtClean="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ü"/>
              <a:defRPr/>
            </a:pPr>
            <a:r>
              <a:rPr lang="el-GR" sz="4400" b="1" dirty="0">
                <a:latin typeface="Times New Roman" panose="02020603050405020304" pitchFamily="18" charset="0"/>
                <a:cs typeface="Times New Roman" panose="02020603050405020304" pitchFamily="18" charset="0"/>
              </a:rPr>
              <a:t> </a:t>
            </a:r>
            <a:r>
              <a:rPr lang="en-US" sz="4400" b="1" dirty="0">
                <a:latin typeface="Times New Roman" panose="02020603050405020304" pitchFamily="18" charset="0"/>
                <a:cs typeface="Times New Roman" panose="02020603050405020304" pitchFamily="18" charset="0"/>
              </a:rPr>
              <a:t>S</a:t>
            </a:r>
            <a:r>
              <a:rPr lang="en-US" sz="4400" b="1" dirty="0" smtClean="0">
                <a:latin typeface="Times New Roman" panose="02020603050405020304" pitchFamily="18" charset="0"/>
                <a:cs typeface="Times New Roman" panose="02020603050405020304" pitchFamily="18" charset="0"/>
              </a:rPr>
              <a:t>tudy </a:t>
            </a:r>
            <a:endParaRPr lang="el-GR" sz="4400" b="1" dirty="0" smtClean="0">
              <a:latin typeface="Times New Roman" panose="02020603050405020304" pitchFamily="18" charset="0"/>
              <a:cs typeface="Times New Roman" panose="02020603050405020304" pitchFamily="18" charset="0"/>
            </a:endParaRPr>
          </a:p>
          <a:p>
            <a:pPr marL="0" indent="0" algn="ctr">
              <a:buFont typeface="Wingdings" panose="05000000000000000000" pitchFamily="2" charset="2"/>
              <a:buNone/>
              <a:defRPr/>
            </a:pPr>
            <a:r>
              <a:rPr lang="en-US" sz="4400" b="1" dirty="0" smtClean="0">
                <a:latin typeface="Times New Roman" panose="02020603050405020304" pitchFamily="18" charset="0"/>
                <a:cs typeface="Times New Roman" panose="02020603050405020304" pitchFamily="18" charset="0"/>
              </a:rPr>
              <a:t>and </a:t>
            </a:r>
            <a:r>
              <a:rPr lang="en-US" sz="4400" b="1" u="sng" dirty="0" smtClean="0">
                <a:latin typeface="Times New Roman" panose="02020603050405020304" pitchFamily="18" charset="0"/>
                <a:cs typeface="Times New Roman" panose="02020603050405020304" pitchFamily="18" charset="0"/>
              </a:rPr>
              <a:t>solving of problems</a:t>
            </a:r>
            <a:endParaRPr lang="ru-RU" sz="4400" b="1" u="sng" dirty="0">
              <a:latin typeface="Times New Roman" panose="02020603050405020304" pitchFamily="18" charset="0"/>
              <a:cs typeface="Times New Roman" panose="02020603050405020304" pitchFamily="18" charset="0"/>
            </a:endParaRPr>
          </a:p>
        </p:txBody>
      </p:sp>
      <p:pic>
        <p:nvPicPr>
          <p:cNvPr id="14340" name="Picture 4" descr="D:\Documents and Settings\Administrator\Local Settings\Temporary Internet Files\Content.IE5\SLKXDPVD\MP90040962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4470400"/>
            <a:ext cx="3457575"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ircular Arrow 4"/>
          <p:cNvSpPr/>
          <p:nvPr/>
        </p:nvSpPr>
        <p:spPr bwMode="auto">
          <a:xfrm>
            <a:off x="7493000" y="5373688"/>
            <a:ext cx="1368425" cy="1871662"/>
          </a:xfrm>
          <a:prstGeom prst="circularArrow">
            <a:avLst/>
          </a:prstGeom>
          <a:solidFill>
            <a:srgbClr val="FF0000"/>
          </a:solidFill>
          <a:ln w="9525" cap="flat" cmpd="sng" algn="ctr">
            <a:solidFill>
              <a:schemeClr val="tx1"/>
            </a:solidFill>
            <a:prstDash val="solid"/>
            <a:round/>
            <a:headEnd type="none" w="med" len="med"/>
            <a:tailEnd type="none" w="med" len="med"/>
          </a:ln>
          <a:effectLst/>
        </p:spPr>
        <p:txBody>
          <a:bodyPr/>
          <a:lstStyle/>
          <a:p>
            <a:pPr>
              <a:defRPr/>
            </a:pPr>
            <a:endParaRPr lang="en-US">
              <a:latin typeface="Arial"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c36a77f311440f51d379fc826504277458604e"/>
</p:tagLst>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4455</TotalTime>
  <Words>359</Words>
  <Application>Microsoft Office PowerPoint</Application>
  <PresentationFormat>On-screen Show (4:3)</PresentationFormat>
  <Paragraphs>47</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Wingdings</vt:lpstr>
      <vt:lpstr>Calibri</vt:lpstr>
      <vt:lpstr>Times New Roman</vt:lpstr>
      <vt:lpstr>Ripple</vt:lpstr>
      <vt:lpstr>Nipiagogeio Potamou Germasogeias 1  </vt:lpstr>
      <vt:lpstr>Your child is coming to the kindergarten...</vt:lpstr>
      <vt:lpstr>PowerPoint Presentation</vt:lpstr>
      <vt:lpstr>The purpose of the kindergarten  according to the new Curriculum program is the following: </vt:lpstr>
      <vt:lpstr>PowerPoint Presentation</vt:lpstr>
      <vt:lpstr>PowerPoint Presentation</vt:lpstr>
      <vt:lpstr>Matters and activities  of the kindergarten ...</vt:lpstr>
      <vt:lpstr>Matters and activities  of the kindergarten ...</vt:lpstr>
      <vt:lpstr>Matters and activities  of the kindergarten ...</vt:lpstr>
      <vt:lpstr>Providing a rich  learning environment that</vt:lpstr>
      <vt:lpstr>PowerPoint Presentation</vt:lpstr>
      <vt:lpstr>Rich learning environment</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 και διάκριση φύλων Ανάλυση του περιεχομένου της έκδοσης του Υπουργείου Παιδείας και Πολιτισμού Κύπρου</dc:title>
  <dc:creator>....</dc:creator>
  <cp:lastModifiedBy>Natasa</cp:lastModifiedBy>
  <cp:revision>420</cp:revision>
  <dcterms:created xsi:type="dcterms:W3CDTF">2006-11-13T19:53:54Z</dcterms:created>
  <dcterms:modified xsi:type="dcterms:W3CDTF">2020-11-20T09:28:43Z</dcterms:modified>
</cp:coreProperties>
</file>